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427" r:id="rId2"/>
    <p:sldId id="643" r:id="rId3"/>
    <p:sldId id="645" r:id="rId4"/>
    <p:sldId id="281" r:id="rId5"/>
    <p:sldId id="257" r:id="rId6"/>
    <p:sldId id="258" r:id="rId7"/>
    <p:sldId id="545" r:id="rId8"/>
    <p:sldId id="546" r:id="rId9"/>
    <p:sldId id="262" r:id="rId10"/>
    <p:sldId id="631" r:id="rId11"/>
    <p:sldId id="644" r:id="rId12"/>
    <p:sldId id="544" r:id="rId13"/>
    <p:sldId id="547" r:id="rId14"/>
    <p:sldId id="632" r:id="rId15"/>
    <p:sldId id="672" r:id="rId16"/>
    <p:sldId id="568" r:id="rId17"/>
    <p:sldId id="569" r:id="rId18"/>
    <p:sldId id="570" r:id="rId19"/>
    <p:sldId id="571" r:id="rId20"/>
    <p:sldId id="572" r:id="rId21"/>
    <p:sldId id="573" r:id="rId22"/>
    <p:sldId id="646" r:id="rId23"/>
    <p:sldId id="574" r:id="rId24"/>
    <p:sldId id="575" r:id="rId25"/>
    <p:sldId id="576" r:id="rId26"/>
    <p:sldId id="647" r:id="rId27"/>
    <p:sldId id="577" r:id="rId28"/>
    <p:sldId id="671" r:id="rId29"/>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obuyck Patrick" initials="LP" lastIdx="1" clrIdx="0">
    <p:extLst>
      <p:ext uri="{19B8F6BF-5375-455C-9EA6-DF929625EA0E}">
        <p15:presenceInfo xmlns:p15="http://schemas.microsoft.com/office/powerpoint/2012/main" userId="S-1-5-21-2935066115-4120494562-2009044711-403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90" autoAdjust="0"/>
  </p:normalViewPr>
  <p:slideViewPr>
    <p:cSldViewPr>
      <p:cViewPr varScale="1">
        <p:scale>
          <a:sx n="71" d="100"/>
          <a:sy n="71" d="100"/>
        </p:scale>
        <p:origin x="194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560FB47-F972-4210-8508-A013F313814B}" type="datetimeFigureOut">
              <a:rPr lang="nl-BE" smtClean="0"/>
              <a:t>11/10/2023</a:t>
            </a:fld>
            <a:endParaRPr lang="nl-BE"/>
          </a:p>
        </p:txBody>
      </p:sp>
      <p:sp>
        <p:nvSpPr>
          <p:cNvPr id="4" name="Tijdelijke aanduiding voor voettekst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FD333CBB-6FBF-4A85-A894-2B878F3EEC69}" type="slidenum">
              <a:rPr lang="nl-BE" smtClean="0"/>
              <a:t>‹#›</a:t>
            </a:fld>
            <a:endParaRPr lang="nl-BE"/>
          </a:p>
        </p:txBody>
      </p:sp>
    </p:spTree>
    <p:extLst>
      <p:ext uri="{BB962C8B-B14F-4D97-AF65-F5344CB8AC3E}">
        <p14:creationId xmlns:p14="http://schemas.microsoft.com/office/powerpoint/2010/main" val="80413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D234325-7464-45B0-8EB3-6E295BAAC1BF}" type="datetimeFigureOut">
              <a:rPr lang="nl-BE" smtClean="0"/>
              <a:t>11/10/2023</a:t>
            </a:fld>
            <a:endParaRPr lang="nl-BE"/>
          </a:p>
        </p:txBody>
      </p:sp>
      <p:sp>
        <p:nvSpPr>
          <p:cNvPr id="4" name="Tijdelijke aanduiding voor dia-afbeelding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2D4FC8DB-66EC-4C33-B20B-BA369D60947A}" type="slidenum">
              <a:rPr lang="nl-BE" smtClean="0"/>
              <a:t>‹#›</a:t>
            </a:fld>
            <a:endParaRPr lang="nl-BE"/>
          </a:p>
        </p:txBody>
      </p:sp>
    </p:spTree>
    <p:extLst>
      <p:ext uri="{BB962C8B-B14F-4D97-AF65-F5344CB8AC3E}">
        <p14:creationId xmlns:p14="http://schemas.microsoft.com/office/powerpoint/2010/main" val="1497792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D4FC8DB-66EC-4C33-B20B-BA369D60947A}" type="slidenum">
              <a:rPr lang="nl-BE" smtClean="0"/>
              <a:t>2</a:t>
            </a:fld>
            <a:endParaRPr lang="nl-BE"/>
          </a:p>
        </p:txBody>
      </p:sp>
    </p:spTree>
    <p:extLst>
      <p:ext uri="{BB962C8B-B14F-4D97-AF65-F5344CB8AC3E}">
        <p14:creationId xmlns:p14="http://schemas.microsoft.com/office/powerpoint/2010/main" val="16848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pPr>
              <a:defRPr/>
            </a:pPr>
            <a:fld id="{CDE50A75-1B9E-4531-8A98-AC09BD3215CF}" type="slidenum">
              <a:rPr lang="nl-NL" smtClean="0"/>
              <a:pPr>
                <a:defRPr/>
              </a:pPr>
              <a:t>4</a:t>
            </a:fld>
            <a:endParaRPr lang="nl-NL"/>
          </a:p>
        </p:txBody>
      </p:sp>
    </p:spTree>
    <p:extLst>
      <p:ext uri="{BB962C8B-B14F-4D97-AF65-F5344CB8AC3E}">
        <p14:creationId xmlns:p14="http://schemas.microsoft.com/office/powerpoint/2010/main" val="240087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Grote of Onze Lieve</a:t>
            </a:r>
            <a:r>
              <a:rPr lang="nl-NL" baseline="0" dirty="0"/>
              <a:t> </a:t>
            </a:r>
            <a:r>
              <a:rPr lang="nl-NL" baseline="0" dirty="0" err="1"/>
              <a:t>Vrouwe</a:t>
            </a:r>
            <a:r>
              <a:rPr lang="nl-NL" baseline="0"/>
              <a:t> Kerk in Breda. </a:t>
            </a:r>
            <a:endParaRPr lang="en-US" dirty="0"/>
          </a:p>
        </p:txBody>
      </p:sp>
      <p:sp>
        <p:nvSpPr>
          <p:cNvPr id="4" name="Tijdelijke aanduiding voor dianummer 3"/>
          <p:cNvSpPr>
            <a:spLocks noGrp="1"/>
          </p:cNvSpPr>
          <p:nvPr>
            <p:ph type="sldNum" sz="quarter" idx="10"/>
          </p:nvPr>
        </p:nvSpPr>
        <p:spPr/>
        <p:txBody>
          <a:bodyPr/>
          <a:lstStyle/>
          <a:p>
            <a:fld id="{5193FFF9-64E3-4763-923E-81A3BCE9E533}" type="slidenum">
              <a:rPr lang="en-US" smtClean="0"/>
              <a:t>8</a:t>
            </a:fld>
            <a:endParaRPr lang="en-US"/>
          </a:p>
        </p:txBody>
      </p:sp>
    </p:spTree>
    <p:extLst>
      <p:ext uri="{BB962C8B-B14F-4D97-AF65-F5344CB8AC3E}">
        <p14:creationId xmlns:p14="http://schemas.microsoft.com/office/powerpoint/2010/main" val="1875071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DCF0E361-DAB0-4F47-AE0F-8B9D238C1403}" type="slidenum">
              <a:rPr lang="nl-NL">
                <a:latin typeface="Arial" pitchFamily="-105" charset="0"/>
              </a:rPr>
              <a:pPr/>
              <a:t>18</a:t>
            </a:fld>
            <a:endParaRPr lang="nl-NL">
              <a:latin typeface="Arial" pitchFamily="-105"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nl-NL" dirty="0">
              <a:latin typeface="Arial" pitchFamily="-105"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772172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jdelijke aanduiding voor dia-afbeelding 1"/>
          <p:cNvSpPr>
            <a:spLocks noGrp="1" noRot="1" noChangeAspect="1" noTextEdit="1"/>
          </p:cNvSpPr>
          <p:nvPr>
            <p:ph type="sldImg"/>
          </p:nvPr>
        </p:nvSpPr>
        <p:spPr>
          <a:ln/>
        </p:spPr>
      </p:sp>
      <p:sp>
        <p:nvSpPr>
          <p:cNvPr id="126979"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nl-BE" dirty="0"/>
          </a:p>
        </p:txBody>
      </p:sp>
      <p:sp>
        <p:nvSpPr>
          <p:cNvPr id="126980"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5889395-4905-4A77-9463-8C4F3B8D1814}" type="slidenum">
              <a:rPr lang="nl-NL" altLang="nl-BE"/>
              <a:pPr/>
              <a:t>25</a:t>
            </a:fld>
            <a:endParaRPr lang="nl-NL" altLang="nl-B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en-US"/>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10/11/2023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332125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10/11/2023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38077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en-US"/>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10/11/2023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390059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10/11/2023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94888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10/11/2023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74765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10/11/2023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58521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p:cNvSpPr>
            <a:spLocks noGrp="1"/>
          </p:cNvSpPr>
          <p:nvPr>
            <p:ph type="dt" sz="half" idx="10"/>
          </p:nvPr>
        </p:nvSpPr>
        <p:spPr/>
        <p:txBody>
          <a:bodyPr/>
          <a:lstStyle/>
          <a:p>
            <a:fld id="{15960BEF-400B-41B9-A248-09F595357BA9}" type="datetimeFigureOut">
              <a:rPr lang="en-US" smtClean="0"/>
              <a:t>10/11/2023</a:t>
            </a:fld>
            <a:endParaRPr lang="en-US"/>
          </a:p>
        </p:txBody>
      </p:sp>
      <p:sp>
        <p:nvSpPr>
          <p:cNvPr id="8" name="Tijdelijke aanduiding voor voettekst 7"/>
          <p:cNvSpPr>
            <a:spLocks noGrp="1"/>
          </p:cNvSpPr>
          <p:nvPr>
            <p:ph type="ftr" sz="quarter" idx="11"/>
          </p:nvPr>
        </p:nvSpPr>
        <p:spPr/>
        <p:txBody>
          <a:bodyPr/>
          <a:lstStyle/>
          <a:p>
            <a:endParaRPr lang="en-US"/>
          </a:p>
        </p:txBody>
      </p:sp>
      <p:sp>
        <p:nvSpPr>
          <p:cNvPr id="9" name="Tijdelijke aanduiding voor dianummer 8"/>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945604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fld id="{15960BEF-400B-41B9-A248-09F595357BA9}" type="datetimeFigureOut">
              <a:rPr lang="en-US" smtClean="0"/>
              <a:t>10/11/2023</a:t>
            </a:fld>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291338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15960BEF-400B-41B9-A248-09F595357BA9}" type="datetimeFigureOut">
              <a:rPr lang="en-US" smtClean="0"/>
              <a:t>10/11/2023</a:t>
            </a:fld>
            <a:endParaRPr lang="en-US"/>
          </a:p>
        </p:txBody>
      </p:sp>
      <p:sp>
        <p:nvSpPr>
          <p:cNvPr id="3" name="Tijdelijke aanduiding voor voettekst 2"/>
          <p:cNvSpPr>
            <a:spLocks noGrp="1"/>
          </p:cNvSpPr>
          <p:nvPr>
            <p:ph type="ftr" sz="quarter" idx="11"/>
          </p:nvPr>
        </p:nvSpPr>
        <p:spPr/>
        <p:txBody>
          <a:bodyPr/>
          <a:lstStyle/>
          <a:p>
            <a:endParaRPr lang="en-US"/>
          </a:p>
        </p:txBody>
      </p:sp>
      <p:sp>
        <p:nvSpPr>
          <p:cNvPr id="4" name="Tijdelijke aanduiding voor dianummer 3"/>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619093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10/11/2023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268359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10/11/2023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42412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en-US"/>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60BEF-400B-41B9-A248-09F595357BA9}" type="datetimeFigureOut">
              <a:rPr lang="en-US" smtClean="0"/>
              <a:t>10/11/2023</a:t>
            </a:fld>
            <a:endParaRPr lang="en-US"/>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F9E64-0558-4FD3-BF1F-289A60DEAD91}" type="slidenum">
              <a:rPr lang="en-US" smtClean="0"/>
              <a:t>‹#›</a:t>
            </a:fld>
            <a:endParaRPr lang="en-US"/>
          </a:p>
        </p:txBody>
      </p:sp>
    </p:spTree>
    <p:extLst>
      <p:ext uri="{BB962C8B-B14F-4D97-AF65-F5344CB8AC3E}">
        <p14:creationId xmlns:p14="http://schemas.microsoft.com/office/powerpoint/2010/main" val="201813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mailto:cpg@uantwerpen.be"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xqFQoTCInhl4GX9MgCFUehDgod-HgO7A&amp;url=http://library.missouri.edu/scriptamanent/2011/09/28/index-imprimatur-and-banned-books-week/&amp;bvm=bv.106379543,d.ZWU&amp;psig=AFQjCNFR7cxDLcfC_5f1bQ7-eX52Y4BwVg&amp;ust=1446637555207037"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nieuws.kuleuven.be/nl/2017/oprichting-drietalencollege-zorgde-500-jaar-geleden-voor-academische-aardverschuiving"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2DAE-66D4-EE82-02B1-13908FD07103}"/>
              </a:ext>
            </a:extLst>
          </p:cNvPr>
          <p:cNvSpPr>
            <a:spLocks noGrp="1"/>
          </p:cNvSpPr>
          <p:nvPr>
            <p:ph type="title"/>
          </p:nvPr>
        </p:nvSpPr>
        <p:spPr>
          <a:xfrm>
            <a:off x="138565" y="454841"/>
            <a:ext cx="8208170" cy="593846"/>
          </a:xfrm>
        </p:spPr>
        <p:txBody>
          <a:bodyPr>
            <a:normAutofit fontScale="90000"/>
          </a:bodyPr>
          <a:lstStyle/>
          <a:p>
            <a:r>
              <a:rPr lang="nl-BE" dirty="0"/>
              <a:t>OORSPRONG</a:t>
            </a:r>
          </a:p>
        </p:txBody>
      </p:sp>
      <p:sp>
        <p:nvSpPr>
          <p:cNvPr id="4" name="Date Placeholder 3">
            <a:extLst>
              <a:ext uri="{FF2B5EF4-FFF2-40B4-BE49-F238E27FC236}">
                <a16:creationId xmlns:a16="http://schemas.microsoft.com/office/drawing/2014/main" id="{F4CF1860-BF67-E612-E842-A282D9E0D09E}"/>
              </a:ext>
            </a:extLst>
          </p:cNvPr>
          <p:cNvSpPr>
            <a:spLocks noGrp="1"/>
          </p:cNvSpPr>
          <p:nvPr>
            <p:ph type="dt" sz="half" idx="10"/>
          </p:nvPr>
        </p:nvSpPr>
        <p:spPr/>
        <p:txBody>
          <a:bodyPr/>
          <a:lstStyle/>
          <a:p>
            <a:fld id="{3700EDBC-F276-4708-BB2C-8BF9B9604881}" type="datetime1">
              <a:rPr lang="nl-NL" smtClean="0"/>
              <a:t>11-10-2023</a:t>
            </a:fld>
            <a:endParaRPr lang="nl-NL" dirty="0"/>
          </a:p>
        </p:txBody>
      </p:sp>
      <p:sp>
        <p:nvSpPr>
          <p:cNvPr id="5" name="Footer Placeholder 4">
            <a:extLst>
              <a:ext uri="{FF2B5EF4-FFF2-40B4-BE49-F238E27FC236}">
                <a16:creationId xmlns:a16="http://schemas.microsoft.com/office/drawing/2014/main" id="{DE8FA52E-6EC2-3605-2B49-EB02C639E8DF}"/>
              </a:ext>
            </a:extLst>
          </p:cNvPr>
          <p:cNvSpPr>
            <a:spLocks noGrp="1"/>
          </p:cNvSpPr>
          <p:nvPr>
            <p:ph type="ftr" sz="quarter" idx="11"/>
          </p:nvPr>
        </p:nvSpPr>
        <p:spPr/>
        <p:txBody>
          <a:bodyPr/>
          <a:lstStyle/>
          <a:p>
            <a:endParaRPr lang="nl-NL" dirty="0"/>
          </a:p>
        </p:txBody>
      </p:sp>
      <p:sp>
        <p:nvSpPr>
          <p:cNvPr id="6" name="Slide Number Placeholder 5">
            <a:extLst>
              <a:ext uri="{FF2B5EF4-FFF2-40B4-BE49-F238E27FC236}">
                <a16:creationId xmlns:a16="http://schemas.microsoft.com/office/drawing/2014/main" id="{DCF1529A-18A4-8D8A-5166-57BD6303259E}"/>
              </a:ext>
            </a:extLst>
          </p:cNvPr>
          <p:cNvSpPr>
            <a:spLocks noGrp="1"/>
          </p:cNvSpPr>
          <p:nvPr>
            <p:ph type="sldNum" sz="quarter" idx="12"/>
          </p:nvPr>
        </p:nvSpPr>
        <p:spPr/>
        <p:txBody>
          <a:bodyPr/>
          <a:lstStyle/>
          <a:p>
            <a:fld id="{3B032377-C103-4EFE-98C1-80A6E5A7472A}" type="slidenum">
              <a:rPr lang="nl-NL" smtClean="0"/>
              <a:t>1</a:t>
            </a:fld>
            <a:endParaRPr lang="nl-NL"/>
          </a:p>
        </p:txBody>
      </p:sp>
      <p:pic>
        <p:nvPicPr>
          <p:cNvPr id="7" name="Afbeelding 1" descr="No photo description available.">
            <a:extLst>
              <a:ext uri="{FF2B5EF4-FFF2-40B4-BE49-F238E27FC236}">
                <a16:creationId xmlns:a16="http://schemas.microsoft.com/office/drawing/2014/main" id="{CE1B58EA-8582-E052-1EC1-5037ABB036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2252" y="1084661"/>
            <a:ext cx="2257425" cy="2257425"/>
          </a:xfrm>
          <a:prstGeom prst="rect">
            <a:avLst/>
          </a:prstGeom>
          <a:noFill/>
          <a:ln>
            <a:noFill/>
          </a:ln>
        </p:spPr>
      </p:pic>
      <p:pic>
        <p:nvPicPr>
          <p:cNvPr id="3073" name="Afbeelding 2" descr="Thomas Hertog | Cosmologist and a key collaborator of Professor Stephen  Hawking | On the Origin of Time. Stephen Hawking's final theory">
            <a:extLst>
              <a:ext uri="{FF2B5EF4-FFF2-40B4-BE49-F238E27FC236}">
                <a16:creationId xmlns:a16="http://schemas.microsoft.com/office/drawing/2014/main" id="{7616A681-2DAC-5596-2CEE-4ECB86B324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5607" y="1218515"/>
            <a:ext cx="2093119" cy="29932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A000F2A2-3F0F-ABCC-5E6A-09DFD4891657}"/>
              </a:ext>
            </a:extLst>
          </p:cNvPr>
          <p:cNvSpPr>
            <a:spLocks noChangeArrowheads="1"/>
          </p:cNvSpPr>
          <p:nvPr/>
        </p:nvSpPr>
        <p:spPr bwMode="auto">
          <a:xfrm>
            <a:off x="1" y="405488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nl-BE" sz="1350"/>
          </a:p>
        </p:txBody>
      </p:sp>
      <p:pic>
        <p:nvPicPr>
          <p:cNvPr id="10" name="Picture 9">
            <a:extLst>
              <a:ext uri="{FF2B5EF4-FFF2-40B4-BE49-F238E27FC236}">
                <a16:creationId xmlns:a16="http://schemas.microsoft.com/office/drawing/2014/main" id="{AD86FECE-693C-C8A8-B13A-AE1C05FABD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5450" y="1218514"/>
            <a:ext cx="1864004" cy="2790107"/>
          </a:xfrm>
          <a:prstGeom prst="rect">
            <a:avLst/>
          </a:prstGeom>
          <a:noFill/>
          <a:ln>
            <a:noFill/>
          </a:ln>
        </p:spPr>
      </p:pic>
      <p:pic>
        <p:nvPicPr>
          <p:cNvPr id="11" name="Afbeelding 3" descr="Manuel Sintubin 🌎⛏️💚🇺🇦🇪🇺 (@ManuelSintubin) / X">
            <a:extLst>
              <a:ext uri="{FF2B5EF4-FFF2-40B4-BE49-F238E27FC236}">
                <a16:creationId xmlns:a16="http://schemas.microsoft.com/office/drawing/2014/main" id="{7C8B53B7-3874-5D0C-E487-FE094903880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476021"/>
            <a:ext cx="2199703" cy="2199703"/>
          </a:xfrm>
          <a:prstGeom prst="rect">
            <a:avLst/>
          </a:prstGeom>
          <a:noFill/>
          <a:ln>
            <a:noFill/>
          </a:ln>
        </p:spPr>
      </p:pic>
      <p:sp>
        <p:nvSpPr>
          <p:cNvPr id="14" name="TextBox 13">
            <a:extLst>
              <a:ext uri="{FF2B5EF4-FFF2-40B4-BE49-F238E27FC236}">
                <a16:creationId xmlns:a16="http://schemas.microsoft.com/office/drawing/2014/main" id="{52A7185B-7AE5-9EFF-594F-0EFEC6E658DD}"/>
              </a:ext>
            </a:extLst>
          </p:cNvPr>
          <p:cNvSpPr txBox="1"/>
          <p:nvPr/>
        </p:nvSpPr>
        <p:spPr>
          <a:xfrm>
            <a:off x="114323" y="4008621"/>
            <a:ext cx="2260259" cy="517659"/>
          </a:xfrm>
          <a:prstGeom prst="rect">
            <a:avLst/>
          </a:prstGeom>
          <a:noFill/>
        </p:spPr>
        <p:txBody>
          <a:bodyPr wrap="square" lIns="0" tIns="0" rIns="0" bIns="0" rtlCol="0">
            <a:noAutofit/>
          </a:bodyPr>
          <a:lstStyle/>
          <a:p>
            <a:r>
              <a:rPr lang="nl-BE" sz="1500" b="1" dirty="0">
                <a:ea typeface="Verdana" panose="020B0604030504040204" pitchFamily="34" charset="0"/>
                <a:cs typeface="Verdana" panose="020B0604030504040204" pitchFamily="34" charset="0"/>
              </a:rPr>
              <a:t>M. Sintubin</a:t>
            </a:r>
          </a:p>
          <a:p>
            <a:r>
              <a:rPr lang="nl-BE" sz="1500" b="1" dirty="0">
                <a:ea typeface="Verdana" panose="020B0604030504040204" pitchFamily="34" charset="0"/>
                <a:cs typeface="Verdana" panose="020B0604030504040204" pitchFamily="34" charset="0"/>
              </a:rPr>
              <a:t>Oorsprong van de aarde</a:t>
            </a:r>
          </a:p>
          <a:p>
            <a:r>
              <a:rPr lang="nl-BE" sz="2100" b="1" dirty="0">
                <a:ea typeface="Verdana" panose="020B0604030504040204" pitchFamily="34" charset="0"/>
                <a:cs typeface="Verdana" panose="020B0604030504040204" pitchFamily="34" charset="0"/>
              </a:rPr>
              <a:t>22 nov CST R004</a:t>
            </a:r>
          </a:p>
        </p:txBody>
      </p:sp>
      <p:sp>
        <p:nvSpPr>
          <p:cNvPr id="15" name="TextBox 14">
            <a:extLst>
              <a:ext uri="{FF2B5EF4-FFF2-40B4-BE49-F238E27FC236}">
                <a16:creationId xmlns:a16="http://schemas.microsoft.com/office/drawing/2014/main" id="{FEA757BE-73C0-DE50-E1CB-4713C0CC5693}"/>
              </a:ext>
            </a:extLst>
          </p:cNvPr>
          <p:cNvSpPr txBox="1"/>
          <p:nvPr/>
        </p:nvSpPr>
        <p:spPr>
          <a:xfrm>
            <a:off x="2475607" y="4378143"/>
            <a:ext cx="2093119" cy="413885"/>
          </a:xfrm>
          <a:prstGeom prst="rect">
            <a:avLst/>
          </a:prstGeom>
          <a:noFill/>
        </p:spPr>
        <p:txBody>
          <a:bodyPr wrap="square" lIns="0" tIns="0" rIns="0" bIns="0" rtlCol="0">
            <a:noAutofit/>
          </a:bodyPr>
          <a:lstStyle/>
          <a:p>
            <a:r>
              <a:rPr lang="nl-BE" sz="1500" b="1" dirty="0">
                <a:ea typeface="Verdana" panose="020B0604030504040204" pitchFamily="34" charset="0"/>
                <a:cs typeface="Verdana" panose="020B0604030504040204" pitchFamily="34" charset="0"/>
              </a:rPr>
              <a:t>T. Hertog</a:t>
            </a:r>
          </a:p>
          <a:p>
            <a:r>
              <a:rPr lang="nl-BE" sz="1500" b="1" dirty="0">
                <a:ea typeface="Verdana" panose="020B0604030504040204" pitchFamily="34" charset="0"/>
                <a:cs typeface="Verdana" panose="020B0604030504040204" pitchFamily="34" charset="0"/>
              </a:rPr>
              <a:t>Oorprong van de tijd</a:t>
            </a:r>
          </a:p>
          <a:p>
            <a:r>
              <a:rPr lang="nl-BE" sz="2100" b="1" dirty="0">
                <a:ea typeface="Verdana" panose="020B0604030504040204" pitchFamily="34" charset="0"/>
                <a:cs typeface="Verdana" panose="020B0604030504040204" pitchFamily="34" charset="0"/>
              </a:rPr>
              <a:t>29 nov CST R014</a:t>
            </a:r>
          </a:p>
        </p:txBody>
      </p:sp>
      <p:sp>
        <p:nvSpPr>
          <p:cNvPr id="16" name="TextBox 15">
            <a:extLst>
              <a:ext uri="{FF2B5EF4-FFF2-40B4-BE49-F238E27FC236}">
                <a16:creationId xmlns:a16="http://schemas.microsoft.com/office/drawing/2014/main" id="{E6E3CE50-FA9A-3F3C-634D-155B6BEE4129}"/>
              </a:ext>
            </a:extLst>
          </p:cNvPr>
          <p:cNvSpPr txBox="1"/>
          <p:nvPr/>
        </p:nvSpPr>
        <p:spPr>
          <a:xfrm>
            <a:off x="6772252" y="4378143"/>
            <a:ext cx="2257425" cy="491038"/>
          </a:xfrm>
          <a:prstGeom prst="rect">
            <a:avLst/>
          </a:prstGeom>
          <a:noFill/>
        </p:spPr>
        <p:txBody>
          <a:bodyPr wrap="square" lIns="0" tIns="0" rIns="0" bIns="0" rtlCol="0">
            <a:noAutofit/>
          </a:bodyPr>
          <a:lstStyle/>
          <a:p>
            <a:r>
              <a:rPr lang="nl-BE" sz="1500" b="1" dirty="0">
                <a:ea typeface="Verdana" panose="020B0604030504040204" pitchFamily="34" charset="0"/>
                <a:cs typeface="Verdana" panose="020B0604030504040204" pitchFamily="34" charset="0"/>
              </a:rPr>
              <a:t>J. Braeckman</a:t>
            </a:r>
          </a:p>
          <a:p>
            <a:r>
              <a:rPr lang="nl-BE" sz="1500" b="1" dirty="0">
                <a:ea typeface="Verdana" panose="020B0604030504040204" pitchFamily="34" charset="0"/>
                <a:cs typeface="Verdana" panose="020B0604030504040204" pitchFamily="34" charset="0"/>
              </a:rPr>
              <a:t>Oorsprong van religie</a:t>
            </a:r>
          </a:p>
          <a:p>
            <a:r>
              <a:rPr lang="nl-BE" sz="2100" b="1" dirty="0">
                <a:ea typeface="Verdana" panose="020B0604030504040204" pitchFamily="34" charset="0"/>
                <a:cs typeface="Verdana" panose="020B0604030504040204" pitchFamily="34" charset="0"/>
              </a:rPr>
              <a:t>5 dec CST R014</a:t>
            </a:r>
          </a:p>
        </p:txBody>
      </p:sp>
      <p:sp>
        <p:nvSpPr>
          <p:cNvPr id="3" name="TextBox 2">
            <a:extLst>
              <a:ext uri="{FF2B5EF4-FFF2-40B4-BE49-F238E27FC236}">
                <a16:creationId xmlns:a16="http://schemas.microsoft.com/office/drawing/2014/main" id="{AA59455F-96F9-113F-0C24-6171FAF95445}"/>
              </a:ext>
            </a:extLst>
          </p:cNvPr>
          <p:cNvSpPr txBox="1"/>
          <p:nvPr/>
        </p:nvSpPr>
        <p:spPr>
          <a:xfrm>
            <a:off x="1547664" y="5679411"/>
            <a:ext cx="6774829" cy="923330"/>
          </a:xfrm>
          <a:prstGeom prst="rect">
            <a:avLst/>
          </a:prstGeom>
          <a:noFill/>
        </p:spPr>
        <p:txBody>
          <a:bodyPr wrap="square" rtlCol="0">
            <a:spAutoFit/>
          </a:bodyPr>
          <a:lstStyle/>
          <a:p>
            <a:r>
              <a:rPr lang="nl-BE" b="1" dirty="0"/>
              <a:t>Externen </a:t>
            </a:r>
            <a:r>
              <a:rPr lang="nl-BE" b="1"/>
              <a:t>kunnen gratis inschrijven </a:t>
            </a:r>
            <a:r>
              <a:rPr lang="nl-BE" b="1" dirty="0"/>
              <a:t>via </a:t>
            </a:r>
            <a:r>
              <a:rPr lang="nl-BE" b="1" dirty="0">
                <a:hlinkClick r:id="rId6"/>
              </a:rPr>
              <a:t>cpg@uantwerpen.be</a:t>
            </a:r>
            <a:endParaRPr lang="nl-BE" b="1" dirty="0"/>
          </a:p>
          <a:p>
            <a:r>
              <a:rPr lang="nl-BE" dirty="0"/>
              <a:t>https://www.uantwerpen.be/nl/centra/centrum-pieter-gillis/nieuws-en-activiteiten/</a:t>
            </a:r>
          </a:p>
        </p:txBody>
      </p:sp>
    </p:spTree>
    <p:extLst>
      <p:ext uri="{BB962C8B-B14F-4D97-AF65-F5344CB8AC3E}">
        <p14:creationId xmlns:p14="http://schemas.microsoft.com/office/powerpoint/2010/main" val="107824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04D5-131C-4882-8343-E986B2EF36D3}"/>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0140A319-5682-4D94-BA62-8DBA75FB93C9}"/>
              </a:ext>
            </a:extLst>
          </p:cNvPr>
          <p:cNvSpPr>
            <a:spLocks noGrp="1"/>
          </p:cNvSpPr>
          <p:nvPr>
            <p:ph idx="1"/>
          </p:nvPr>
        </p:nvSpPr>
        <p:spPr/>
        <p:txBody>
          <a:bodyPr/>
          <a:lstStyle/>
          <a:p>
            <a:endParaRPr lang="nl-BE" dirty="0"/>
          </a:p>
        </p:txBody>
      </p:sp>
      <p:pic>
        <p:nvPicPr>
          <p:cNvPr id="4" name="Picture 3">
            <a:extLst>
              <a:ext uri="{FF2B5EF4-FFF2-40B4-BE49-F238E27FC236}">
                <a16:creationId xmlns:a16="http://schemas.microsoft.com/office/drawing/2014/main" id="{FF6F8875-2344-4920-A350-8E7F28B53403}"/>
              </a:ext>
            </a:extLst>
          </p:cNvPr>
          <p:cNvPicPr>
            <a:picLocks noChangeAspect="1"/>
          </p:cNvPicPr>
          <p:nvPr/>
        </p:nvPicPr>
        <p:blipFill>
          <a:blip r:embed="rId2"/>
          <a:stretch>
            <a:fillRect/>
          </a:stretch>
        </p:blipFill>
        <p:spPr>
          <a:xfrm>
            <a:off x="4208585" y="302990"/>
            <a:ext cx="4910263" cy="2888900"/>
          </a:xfrm>
          <a:prstGeom prst="rect">
            <a:avLst/>
          </a:prstGeom>
        </p:spPr>
      </p:pic>
      <p:pic>
        <p:nvPicPr>
          <p:cNvPr id="5" name="Picture 4">
            <a:extLst>
              <a:ext uri="{FF2B5EF4-FFF2-40B4-BE49-F238E27FC236}">
                <a16:creationId xmlns:a16="http://schemas.microsoft.com/office/drawing/2014/main" id="{C2C0CFB9-C1F1-4277-B192-36EA56A0A40E}"/>
              </a:ext>
            </a:extLst>
          </p:cNvPr>
          <p:cNvPicPr>
            <a:picLocks noChangeAspect="1"/>
          </p:cNvPicPr>
          <p:nvPr/>
        </p:nvPicPr>
        <p:blipFill>
          <a:blip r:embed="rId3"/>
          <a:stretch>
            <a:fillRect/>
          </a:stretch>
        </p:blipFill>
        <p:spPr>
          <a:xfrm>
            <a:off x="5724128" y="3450208"/>
            <a:ext cx="2317314" cy="3284984"/>
          </a:xfrm>
          <a:prstGeom prst="rect">
            <a:avLst/>
          </a:prstGeom>
        </p:spPr>
      </p:pic>
      <p:pic>
        <p:nvPicPr>
          <p:cNvPr id="6" name="Picture 5">
            <a:extLst>
              <a:ext uri="{FF2B5EF4-FFF2-40B4-BE49-F238E27FC236}">
                <a16:creationId xmlns:a16="http://schemas.microsoft.com/office/drawing/2014/main" id="{2FD6203B-B8E2-4611-AA18-AF561A4FF553}"/>
              </a:ext>
            </a:extLst>
          </p:cNvPr>
          <p:cNvPicPr>
            <a:picLocks noChangeAspect="1"/>
          </p:cNvPicPr>
          <p:nvPr/>
        </p:nvPicPr>
        <p:blipFill>
          <a:blip r:embed="rId4"/>
          <a:stretch>
            <a:fillRect/>
          </a:stretch>
        </p:blipFill>
        <p:spPr>
          <a:xfrm>
            <a:off x="130203" y="274638"/>
            <a:ext cx="3882291" cy="5591373"/>
          </a:xfrm>
          <a:prstGeom prst="rect">
            <a:avLst/>
          </a:prstGeom>
        </p:spPr>
      </p:pic>
    </p:spTree>
    <p:extLst>
      <p:ext uri="{BB962C8B-B14F-4D97-AF65-F5344CB8AC3E}">
        <p14:creationId xmlns:p14="http://schemas.microsoft.com/office/powerpoint/2010/main" val="246183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2AF58-3118-04B3-A992-2A09CF594AC1}"/>
              </a:ext>
            </a:extLst>
          </p:cNvPr>
          <p:cNvSpPr>
            <a:spLocks noGrp="1"/>
          </p:cNvSpPr>
          <p:nvPr>
            <p:ph type="title"/>
          </p:nvPr>
        </p:nvSpPr>
        <p:spPr/>
        <p:txBody>
          <a:bodyPr/>
          <a:lstStyle/>
          <a:p>
            <a:r>
              <a:rPr lang="nl-BE" dirty="0"/>
              <a:t>Contrareformatie</a:t>
            </a:r>
          </a:p>
        </p:txBody>
      </p:sp>
      <p:sp>
        <p:nvSpPr>
          <p:cNvPr id="3" name="Content Placeholder 2">
            <a:extLst>
              <a:ext uri="{FF2B5EF4-FFF2-40B4-BE49-F238E27FC236}">
                <a16:creationId xmlns:a16="http://schemas.microsoft.com/office/drawing/2014/main" id="{312E3FD1-77CB-D63D-17B0-992CC14629DB}"/>
              </a:ext>
            </a:extLst>
          </p:cNvPr>
          <p:cNvSpPr>
            <a:spLocks noGrp="1"/>
          </p:cNvSpPr>
          <p:nvPr>
            <p:ph idx="1"/>
          </p:nvPr>
        </p:nvSpPr>
        <p:spPr/>
        <p:txBody>
          <a:bodyPr>
            <a:normAutofit/>
          </a:bodyPr>
          <a:lstStyle/>
          <a:p>
            <a:r>
              <a:rPr lang="nl-BE" dirty="0"/>
              <a:t>1540 Jezuïeten</a:t>
            </a:r>
          </a:p>
          <a:p>
            <a:r>
              <a:rPr lang="nl-BE" dirty="0"/>
              <a:t>Barok</a:t>
            </a:r>
          </a:p>
          <a:p>
            <a:endParaRPr lang="nl-BE" dirty="0"/>
          </a:p>
          <a:p>
            <a:r>
              <a:rPr lang="nl-BE" dirty="0"/>
              <a:t>Concilie van Trente (1545-63)</a:t>
            </a:r>
          </a:p>
          <a:p>
            <a:pPr lvl="1"/>
            <a:r>
              <a:rPr lang="nl-NL" dirty="0"/>
              <a:t>Enkel de Kerk mag interpreteren</a:t>
            </a:r>
          </a:p>
          <a:p>
            <a:endParaRPr lang="nl-BE" dirty="0"/>
          </a:p>
          <a:p>
            <a:r>
              <a:rPr lang="nl-BE" dirty="0"/>
              <a:t>1559: </a:t>
            </a:r>
            <a:r>
              <a:rPr lang="nl-BE" i="1" dirty="0"/>
              <a:t>Index librorum prohibitorum</a:t>
            </a:r>
          </a:p>
        </p:txBody>
      </p:sp>
    </p:spTree>
    <p:extLst>
      <p:ext uri="{BB962C8B-B14F-4D97-AF65-F5344CB8AC3E}">
        <p14:creationId xmlns:p14="http://schemas.microsoft.com/office/powerpoint/2010/main" val="2306775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DFB9-D73B-40AA-ADE9-668F14B22455}"/>
              </a:ext>
            </a:extLst>
          </p:cNvPr>
          <p:cNvSpPr>
            <a:spLocks noGrp="1"/>
          </p:cNvSpPr>
          <p:nvPr>
            <p:ph type="title"/>
          </p:nvPr>
        </p:nvSpPr>
        <p:spPr>
          <a:xfrm>
            <a:off x="457200" y="274638"/>
            <a:ext cx="8229600" cy="1143000"/>
          </a:xfrm>
        </p:spPr>
        <p:txBody>
          <a:bodyPr anchor="ctr">
            <a:normAutofit/>
          </a:bodyPr>
          <a:lstStyle/>
          <a:p>
            <a:pPr>
              <a:lnSpc>
                <a:spcPct val="90000"/>
              </a:lnSpc>
            </a:pPr>
            <a:r>
              <a:rPr lang="nl-BE" sz="3700" b="1" dirty="0"/>
              <a:t>Ambivalente</a:t>
            </a:r>
            <a:r>
              <a:rPr lang="nl-BE" sz="3700" dirty="0"/>
              <a:t> erfenis van de Reformatie </a:t>
            </a:r>
          </a:p>
        </p:txBody>
      </p:sp>
      <p:pic>
        <p:nvPicPr>
          <p:cNvPr id="4" name="Picture 3">
            <a:extLst>
              <a:ext uri="{FF2B5EF4-FFF2-40B4-BE49-F238E27FC236}">
                <a16:creationId xmlns:a16="http://schemas.microsoft.com/office/drawing/2014/main" id="{E6D760E0-6455-4414-B8ED-34CB55D08914}"/>
              </a:ext>
            </a:extLst>
          </p:cNvPr>
          <p:cNvPicPr>
            <a:picLocks noChangeAspect="1"/>
          </p:cNvPicPr>
          <p:nvPr/>
        </p:nvPicPr>
        <p:blipFill>
          <a:blip r:embed="rId2"/>
          <a:stretch>
            <a:fillRect/>
          </a:stretch>
        </p:blipFill>
        <p:spPr>
          <a:xfrm>
            <a:off x="107504" y="1450176"/>
            <a:ext cx="2975821" cy="4525963"/>
          </a:xfrm>
          <a:prstGeom prst="rect">
            <a:avLst/>
          </a:prstGeom>
          <a:noFill/>
        </p:spPr>
      </p:pic>
      <p:sp>
        <p:nvSpPr>
          <p:cNvPr id="3" name="Content Placeholder 2">
            <a:extLst>
              <a:ext uri="{FF2B5EF4-FFF2-40B4-BE49-F238E27FC236}">
                <a16:creationId xmlns:a16="http://schemas.microsoft.com/office/drawing/2014/main" id="{9439ACF3-41F0-4D75-958F-82BC26A6221E}"/>
              </a:ext>
            </a:extLst>
          </p:cNvPr>
          <p:cNvSpPr>
            <a:spLocks noGrp="1"/>
          </p:cNvSpPr>
          <p:nvPr>
            <p:ph sz="half" idx="2"/>
          </p:nvPr>
        </p:nvSpPr>
        <p:spPr>
          <a:xfrm>
            <a:off x="3347865" y="1600200"/>
            <a:ext cx="5688632" cy="4525963"/>
          </a:xfrm>
        </p:spPr>
        <p:txBody>
          <a:bodyPr>
            <a:normAutofit/>
          </a:bodyPr>
          <a:lstStyle/>
          <a:p>
            <a:r>
              <a:rPr lang="nl-BE" dirty="0"/>
              <a:t>Impuls voor </a:t>
            </a:r>
            <a:r>
              <a:rPr lang="nl-BE" b="1" dirty="0"/>
              <a:t>kritische bijbelstudie</a:t>
            </a:r>
            <a:r>
              <a:rPr lang="nl-BE" dirty="0"/>
              <a:t>, kritische theologie...</a:t>
            </a:r>
          </a:p>
          <a:p>
            <a:pPr lvl="1"/>
            <a:r>
              <a:rPr lang="nl-BE" dirty="0"/>
              <a:t>Leben-Jesu-Forschung </a:t>
            </a:r>
          </a:p>
          <a:p>
            <a:pPr lvl="1"/>
            <a:r>
              <a:rPr lang="nl-BE" dirty="0"/>
              <a:t>Rudolf Bultmann: Ontmythologiseren</a:t>
            </a:r>
          </a:p>
          <a:p>
            <a:pPr lvl="1"/>
            <a:r>
              <a:rPr lang="nl-BE" dirty="0"/>
              <a:t>Harry Kuitert: anthropologisch vloertje</a:t>
            </a:r>
          </a:p>
          <a:p>
            <a:endParaRPr lang="nl-BE" dirty="0"/>
          </a:p>
          <a:p>
            <a:r>
              <a:rPr lang="nl-BE" dirty="0"/>
              <a:t>Impuls voor ‘fundamentalisme’.</a:t>
            </a:r>
          </a:p>
        </p:txBody>
      </p:sp>
    </p:spTree>
    <p:extLst>
      <p:ext uri="{BB962C8B-B14F-4D97-AF65-F5344CB8AC3E}">
        <p14:creationId xmlns:p14="http://schemas.microsoft.com/office/powerpoint/2010/main" val="219585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C254-42E1-44E1-998D-48A40FAC014B}"/>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3C6C5232-1DF9-45B5-B756-CC41907ECDE3}"/>
              </a:ext>
            </a:extLst>
          </p:cNvPr>
          <p:cNvSpPr>
            <a:spLocks noGrp="1"/>
          </p:cNvSpPr>
          <p:nvPr>
            <p:ph idx="1"/>
          </p:nvPr>
        </p:nvSpPr>
        <p:spPr/>
        <p:txBody>
          <a:bodyPr/>
          <a:lstStyle/>
          <a:p>
            <a:endParaRPr lang="nl-BE"/>
          </a:p>
        </p:txBody>
      </p:sp>
      <p:pic>
        <p:nvPicPr>
          <p:cNvPr id="5" name="Picture 4">
            <a:extLst>
              <a:ext uri="{FF2B5EF4-FFF2-40B4-BE49-F238E27FC236}">
                <a16:creationId xmlns:a16="http://schemas.microsoft.com/office/drawing/2014/main" id="{01724E71-7C3E-4F7E-9A61-3E910D2CEBD1}"/>
              </a:ext>
            </a:extLst>
          </p:cNvPr>
          <p:cNvPicPr>
            <a:picLocks noChangeAspect="1"/>
          </p:cNvPicPr>
          <p:nvPr/>
        </p:nvPicPr>
        <p:blipFill>
          <a:blip r:embed="rId2"/>
          <a:stretch>
            <a:fillRect/>
          </a:stretch>
        </p:blipFill>
        <p:spPr>
          <a:xfrm>
            <a:off x="611560" y="274638"/>
            <a:ext cx="7574384" cy="6417569"/>
          </a:xfrm>
          <a:prstGeom prst="rect">
            <a:avLst/>
          </a:prstGeom>
        </p:spPr>
      </p:pic>
    </p:spTree>
    <p:extLst>
      <p:ext uri="{BB962C8B-B14F-4D97-AF65-F5344CB8AC3E}">
        <p14:creationId xmlns:p14="http://schemas.microsoft.com/office/powerpoint/2010/main" val="3354112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649C-4FBC-4105-8F6C-872ED49CBE8B}"/>
              </a:ext>
            </a:extLst>
          </p:cNvPr>
          <p:cNvSpPr>
            <a:spLocks noGrp="1"/>
          </p:cNvSpPr>
          <p:nvPr>
            <p:ph type="title"/>
          </p:nvPr>
        </p:nvSpPr>
        <p:spPr/>
        <p:txBody>
          <a:bodyPr/>
          <a:lstStyle/>
          <a:p>
            <a:r>
              <a:rPr lang="nl-BE" dirty="0"/>
              <a:t>Tekstkritiek in de islam</a:t>
            </a:r>
          </a:p>
        </p:txBody>
      </p:sp>
      <p:sp>
        <p:nvSpPr>
          <p:cNvPr id="3" name="Content Placeholder 2">
            <a:extLst>
              <a:ext uri="{FF2B5EF4-FFF2-40B4-BE49-F238E27FC236}">
                <a16:creationId xmlns:a16="http://schemas.microsoft.com/office/drawing/2014/main" id="{54D4F38D-69E8-49EE-9307-4108B35A7E66}"/>
              </a:ext>
            </a:extLst>
          </p:cNvPr>
          <p:cNvSpPr>
            <a:spLocks noGrp="1"/>
          </p:cNvSpPr>
          <p:nvPr>
            <p:ph sz="half" idx="1"/>
          </p:nvPr>
        </p:nvSpPr>
        <p:spPr>
          <a:xfrm>
            <a:off x="457200" y="1600200"/>
            <a:ext cx="8363272" cy="4983162"/>
          </a:xfrm>
        </p:spPr>
        <p:txBody>
          <a:bodyPr>
            <a:normAutofit fontScale="92500" lnSpcReduction="20000"/>
          </a:bodyPr>
          <a:lstStyle/>
          <a:p>
            <a:pPr marL="0" indent="0">
              <a:buNone/>
            </a:pPr>
            <a:r>
              <a:rPr lang="nl-BE" dirty="0"/>
              <a:t>Andere openbaringstheologie</a:t>
            </a:r>
          </a:p>
          <a:p>
            <a:pPr marL="0" indent="0">
              <a:spcBef>
                <a:spcPct val="0"/>
              </a:spcBef>
              <a:buNone/>
              <a:defRPr/>
            </a:pPr>
            <a:endParaRPr lang="fr-BE" altLang="nl-BE" sz="3200" b="1" dirty="0">
              <a:solidFill>
                <a:srgbClr val="000066"/>
              </a:solidFill>
            </a:endParaRPr>
          </a:p>
          <a:p>
            <a:pPr marL="0" indent="0">
              <a:spcBef>
                <a:spcPct val="0"/>
              </a:spcBef>
              <a:buNone/>
              <a:defRPr/>
            </a:pPr>
            <a:r>
              <a:rPr lang="fr-BE" altLang="nl-BE" sz="3200" b="1" dirty="0">
                <a:solidFill>
                  <a:srgbClr val="000066"/>
                </a:solidFill>
              </a:rPr>
              <a:t>Islam</a:t>
            </a:r>
          </a:p>
          <a:p>
            <a:pPr eaLnBrk="1" hangingPunct="1">
              <a:spcBef>
                <a:spcPct val="0"/>
              </a:spcBef>
              <a:defRPr/>
            </a:pPr>
            <a:r>
              <a:rPr lang="fr-BE" altLang="nl-BE" sz="2800" dirty="0" err="1">
                <a:solidFill>
                  <a:srgbClr val="000066"/>
                </a:solidFill>
              </a:rPr>
              <a:t>Koran</a:t>
            </a:r>
            <a:r>
              <a:rPr lang="fr-BE" altLang="nl-BE" sz="2800" dirty="0">
                <a:solidFill>
                  <a:srgbClr val="000066"/>
                </a:solidFill>
              </a:rPr>
              <a:t> </a:t>
            </a:r>
            <a:r>
              <a:rPr lang="fr-BE" altLang="nl-BE" sz="2800" dirty="0" err="1">
                <a:solidFill>
                  <a:srgbClr val="000066"/>
                </a:solidFill>
              </a:rPr>
              <a:t>als</a:t>
            </a:r>
            <a:r>
              <a:rPr lang="fr-BE" altLang="nl-BE" sz="2800" dirty="0">
                <a:solidFill>
                  <a:srgbClr val="000066"/>
                </a:solidFill>
              </a:rPr>
              <a:t> </a:t>
            </a:r>
            <a:r>
              <a:rPr lang="fr-BE" altLang="nl-BE" sz="2800" dirty="0" err="1">
                <a:solidFill>
                  <a:srgbClr val="000066"/>
                </a:solidFill>
              </a:rPr>
              <a:t>heilige</a:t>
            </a:r>
            <a:r>
              <a:rPr lang="fr-BE" altLang="nl-BE" sz="2800" dirty="0">
                <a:solidFill>
                  <a:srgbClr val="000066"/>
                </a:solidFill>
              </a:rPr>
              <a:t> </a:t>
            </a:r>
            <a:r>
              <a:rPr lang="fr-BE" altLang="nl-BE" sz="2800" dirty="0" err="1">
                <a:solidFill>
                  <a:srgbClr val="000066"/>
                </a:solidFill>
              </a:rPr>
              <a:t>tekst</a:t>
            </a:r>
            <a:r>
              <a:rPr lang="fr-BE" altLang="nl-BE" sz="2800" dirty="0">
                <a:solidFill>
                  <a:srgbClr val="000066"/>
                </a:solidFill>
              </a:rPr>
              <a:t>: </a:t>
            </a:r>
            <a:r>
              <a:rPr lang="fr-BE" altLang="nl-BE" sz="2800" dirty="0" err="1">
                <a:solidFill>
                  <a:srgbClr val="000066"/>
                </a:solidFill>
              </a:rPr>
              <a:t>God</a:t>
            </a:r>
            <a:r>
              <a:rPr lang="fr-BE" altLang="nl-BE" sz="2800" dirty="0">
                <a:solidFill>
                  <a:srgbClr val="000066"/>
                </a:solidFill>
              </a:rPr>
              <a:t> </a:t>
            </a:r>
            <a:r>
              <a:rPr lang="fr-BE" altLang="nl-BE" sz="2800" dirty="0" err="1">
                <a:solidFill>
                  <a:srgbClr val="000066"/>
                </a:solidFill>
              </a:rPr>
              <a:t>heeft</a:t>
            </a:r>
            <a:r>
              <a:rPr lang="fr-BE" altLang="nl-BE" sz="2800" dirty="0">
                <a:solidFill>
                  <a:srgbClr val="000066"/>
                </a:solidFill>
              </a:rPr>
              <a:t> </a:t>
            </a:r>
            <a:r>
              <a:rPr lang="fr-BE" altLang="nl-BE" sz="2800" dirty="0" err="1">
                <a:solidFill>
                  <a:srgbClr val="000066"/>
                </a:solidFill>
              </a:rPr>
              <a:t>zich</a:t>
            </a:r>
            <a:r>
              <a:rPr lang="fr-BE" altLang="nl-BE" sz="2800" dirty="0">
                <a:solidFill>
                  <a:srgbClr val="000066"/>
                </a:solidFill>
              </a:rPr>
              <a:t> </a:t>
            </a:r>
            <a:r>
              <a:rPr lang="fr-BE" altLang="nl-BE" sz="2800" i="1" dirty="0">
                <a:solidFill>
                  <a:srgbClr val="000066"/>
                </a:solidFill>
              </a:rPr>
              <a:t>in de </a:t>
            </a:r>
            <a:r>
              <a:rPr lang="fr-BE" altLang="nl-BE" sz="2800" i="1" dirty="0" err="1">
                <a:solidFill>
                  <a:srgbClr val="000066"/>
                </a:solidFill>
              </a:rPr>
              <a:t>koran</a:t>
            </a:r>
            <a:r>
              <a:rPr lang="fr-BE" altLang="nl-BE" sz="2800" dirty="0">
                <a:solidFill>
                  <a:srgbClr val="000066"/>
                </a:solidFill>
              </a:rPr>
              <a:t> </a:t>
            </a:r>
            <a:r>
              <a:rPr lang="fr-BE" altLang="nl-BE" sz="2800" dirty="0" err="1">
                <a:solidFill>
                  <a:srgbClr val="000066"/>
                </a:solidFill>
              </a:rPr>
              <a:t>geopenbaard</a:t>
            </a:r>
            <a:r>
              <a:rPr lang="fr-BE" altLang="nl-BE" sz="2800" dirty="0">
                <a:solidFill>
                  <a:srgbClr val="000066"/>
                </a:solidFill>
              </a:rPr>
              <a:t> </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goddelijk</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statuut</a:t>
            </a:r>
            <a:r>
              <a:rPr lang="fr-BE" altLang="nl-BE" sz="2800" dirty="0">
                <a:solidFill>
                  <a:srgbClr val="000066"/>
                </a:solidFill>
                <a:sym typeface="Wingdings" panose="05000000000000000000" pitchFamily="2" charset="2"/>
              </a:rPr>
              <a:t> van de </a:t>
            </a:r>
            <a:r>
              <a:rPr lang="fr-BE" altLang="nl-BE" sz="2800" dirty="0" err="1">
                <a:solidFill>
                  <a:srgbClr val="000066"/>
                </a:solidFill>
                <a:sym typeface="Wingdings" panose="05000000000000000000" pitchFamily="2" charset="2"/>
              </a:rPr>
              <a:t>koran</a:t>
            </a:r>
            <a:endParaRPr lang="fr-BE" altLang="nl-BE" sz="2800" dirty="0">
              <a:solidFill>
                <a:srgbClr val="000066"/>
              </a:solidFill>
              <a:sym typeface="Wingdings" panose="05000000000000000000" pitchFamily="2" charset="2"/>
            </a:endParaRPr>
          </a:p>
          <a:p>
            <a:pPr eaLnBrk="1" hangingPunct="1">
              <a:spcBef>
                <a:spcPct val="0"/>
              </a:spcBef>
              <a:defRPr/>
            </a:pPr>
            <a:r>
              <a:rPr lang="fr-BE" altLang="nl-BE" sz="2800" dirty="0" err="1">
                <a:solidFill>
                  <a:srgbClr val="000066"/>
                </a:solidFill>
                <a:sym typeface="Wingdings" panose="05000000000000000000" pitchFamily="2" charset="2"/>
              </a:rPr>
              <a:t>Profeet</a:t>
            </a:r>
            <a:r>
              <a:rPr lang="fr-BE" altLang="nl-BE" sz="2800" dirty="0">
                <a:solidFill>
                  <a:srgbClr val="000066"/>
                </a:solidFill>
                <a:sym typeface="Wingdings" panose="05000000000000000000" pitchFamily="2" charset="2"/>
              </a:rPr>
              <a:t> Mohammed </a:t>
            </a:r>
            <a:r>
              <a:rPr lang="fr-BE" altLang="nl-BE" sz="2800" dirty="0" err="1">
                <a:solidFill>
                  <a:srgbClr val="000066"/>
                </a:solidFill>
                <a:sym typeface="Wingdings" panose="05000000000000000000" pitchFamily="2" charset="2"/>
              </a:rPr>
              <a:t>is</a:t>
            </a:r>
            <a:r>
              <a:rPr lang="fr-BE" altLang="nl-BE" sz="2800" dirty="0">
                <a:solidFill>
                  <a:srgbClr val="000066"/>
                </a:solidFill>
                <a:sym typeface="Wingdings" panose="05000000000000000000" pitchFamily="2" charset="2"/>
              </a:rPr>
              <a:t> mens, medium om </a:t>
            </a:r>
            <a:r>
              <a:rPr lang="fr-BE" altLang="nl-BE" sz="2800" dirty="0" err="1">
                <a:solidFill>
                  <a:srgbClr val="000066"/>
                </a:solidFill>
                <a:sym typeface="Wingdings" panose="05000000000000000000" pitchFamily="2" charset="2"/>
              </a:rPr>
              <a:t>woord</a:t>
            </a:r>
            <a:r>
              <a:rPr lang="fr-BE" altLang="nl-BE" sz="2800" dirty="0">
                <a:solidFill>
                  <a:srgbClr val="000066"/>
                </a:solidFill>
                <a:sym typeface="Wingdings" panose="05000000000000000000" pitchFamily="2" charset="2"/>
              </a:rPr>
              <a:t> van </a:t>
            </a:r>
            <a:r>
              <a:rPr lang="fr-BE" altLang="nl-BE" sz="2800" dirty="0" err="1">
                <a:solidFill>
                  <a:srgbClr val="000066"/>
                </a:solidFill>
                <a:sym typeface="Wingdings" panose="05000000000000000000" pitchFamily="2" charset="2"/>
              </a:rPr>
              <a:t>God</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bij</a:t>
            </a:r>
            <a:r>
              <a:rPr lang="fr-BE" altLang="nl-BE" sz="2800" dirty="0">
                <a:solidFill>
                  <a:srgbClr val="000066"/>
                </a:solidFill>
                <a:sym typeface="Wingdings" panose="05000000000000000000" pitchFamily="2" charset="2"/>
              </a:rPr>
              <a:t> de </a:t>
            </a:r>
            <a:r>
              <a:rPr lang="fr-BE" altLang="nl-BE" sz="2800" dirty="0" err="1">
                <a:solidFill>
                  <a:srgbClr val="000066"/>
                </a:solidFill>
                <a:sym typeface="Wingdings" panose="05000000000000000000" pitchFamily="2" charset="2"/>
              </a:rPr>
              <a:t>mensen</a:t>
            </a:r>
            <a:r>
              <a:rPr lang="fr-BE" altLang="nl-BE" sz="2800" dirty="0">
                <a:solidFill>
                  <a:srgbClr val="000066"/>
                </a:solidFill>
                <a:sym typeface="Wingdings" panose="05000000000000000000" pitchFamily="2" charset="2"/>
              </a:rPr>
              <a:t> te </a:t>
            </a:r>
            <a:r>
              <a:rPr lang="fr-BE" altLang="nl-BE" sz="2800" dirty="0" err="1">
                <a:solidFill>
                  <a:srgbClr val="000066"/>
                </a:solidFill>
                <a:sym typeface="Wingdings" panose="05000000000000000000" pitchFamily="2" charset="2"/>
              </a:rPr>
              <a:t>krijgen</a:t>
            </a:r>
            <a:endParaRPr lang="fr-BE" altLang="nl-BE" sz="2800" dirty="0">
              <a:solidFill>
                <a:srgbClr val="000066"/>
              </a:solidFill>
              <a:sym typeface="Wingdings" panose="05000000000000000000" pitchFamily="2" charset="2"/>
            </a:endParaRPr>
          </a:p>
          <a:p>
            <a:pPr eaLnBrk="1" hangingPunct="1">
              <a:spcBef>
                <a:spcPct val="0"/>
              </a:spcBef>
              <a:defRPr/>
            </a:pPr>
            <a:r>
              <a:rPr lang="fr-BE" altLang="nl-BE" sz="2800" dirty="0" err="1">
                <a:solidFill>
                  <a:srgbClr val="000066"/>
                </a:solidFill>
                <a:sym typeface="Wingdings" panose="05000000000000000000" pitchFamily="2" charset="2"/>
              </a:rPr>
              <a:t>Jezus</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is</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belangrijke</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profeet</a:t>
            </a:r>
            <a:endParaRPr lang="fr-BE" altLang="nl-BE" sz="2800" dirty="0">
              <a:solidFill>
                <a:srgbClr val="000066"/>
              </a:solidFill>
              <a:sym typeface="Wingdings" panose="05000000000000000000" pitchFamily="2" charset="2"/>
            </a:endParaRPr>
          </a:p>
          <a:p>
            <a:pPr marL="0" indent="0">
              <a:spcBef>
                <a:spcPct val="0"/>
              </a:spcBef>
              <a:buNone/>
              <a:defRPr/>
            </a:pPr>
            <a:endParaRPr lang="fr-BE" altLang="nl-BE" sz="3200" dirty="0">
              <a:solidFill>
                <a:srgbClr val="000066"/>
              </a:solidFill>
              <a:sym typeface="Wingdings" panose="05000000000000000000" pitchFamily="2" charset="2"/>
            </a:endParaRPr>
          </a:p>
          <a:p>
            <a:pPr marL="0" indent="0">
              <a:spcBef>
                <a:spcPct val="0"/>
              </a:spcBef>
              <a:buNone/>
              <a:defRPr/>
            </a:pPr>
            <a:r>
              <a:rPr lang="fr-BE" altLang="nl-BE" sz="3200" b="1" dirty="0" err="1">
                <a:solidFill>
                  <a:srgbClr val="000066"/>
                </a:solidFill>
                <a:sym typeface="Wingdings" panose="05000000000000000000" pitchFamily="2" charset="2"/>
              </a:rPr>
              <a:t>Christendom</a:t>
            </a:r>
            <a:endParaRPr lang="fr-BE" altLang="nl-BE" sz="3200" b="1" dirty="0">
              <a:solidFill>
                <a:srgbClr val="000066"/>
              </a:solidFill>
              <a:sym typeface="Wingdings" panose="05000000000000000000" pitchFamily="2" charset="2"/>
            </a:endParaRPr>
          </a:p>
          <a:p>
            <a:pPr>
              <a:spcBef>
                <a:spcPct val="0"/>
              </a:spcBef>
              <a:defRPr/>
            </a:pPr>
            <a:r>
              <a:rPr lang="fr-BE" altLang="nl-BE" sz="2800" dirty="0" err="1">
                <a:solidFill>
                  <a:srgbClr val="000066"/>
                </a:solidFill>
                <a:sym typeface="Wingdings" panose="05000000000000000000" pitchFamily="2" charset="2"/>
              </a:rPr>
              <a:t>God</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heeft</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zich</a:t>
            </a:r>
            <a:r>
              <a:rPr lang="fr-BE" altLang="nl-BE" sz="2800" dirty="0">
                <a:solidFill>
                  <a:srgbClr val="000066"/>
                </a:solidFill>
                <a:sym typeface="Wingdings" panose="05000000000000000000" pitchFamily="2" charset="2"/>
              </a:rPr>
              <a:t> in </a:t>
            </a:r>
            <a:r>
              <a:rPr lang="fr-BE" altLang="nl-BE" sz="2800" dirty="0" err="1">
                <a:solidFill>
                  <a:srgbClr val="000066"/>
                </a:solidFill>
                <a:sym typeface="Wingdings" panose="05000000000000000000" pitchFamily="2" charset="2"/>
              </a:rPr>
              <a:t>Jezus</a:t>
            </a:r>
            <a:r>
              <a:rPr lang="fr-BE" altLang="nl-BE" sz="2800" dirty="0">
                <a:solidFill>
                  <a:srgbClr val="000066"/>
                </a:solidFill>
                <a:sym typeface="Wingdings" panose="05000000000000000000" pitchFamily="2" charset="2"/>
              </a:rPr>
              <a:t> Christus </a:t>
            </a:r>
            <a:r>
              <a:rPr lang="fr-BE" altLang="nl-BE" sz="2800" dirty="0" err="1">
                <a:solidFill>
                  <a:srgbClr val="000066"/>
                </a:solidFill>
                <a:sym typeface="Wingdings" panose="05000000000000000000" pitchFamily="2" charset="2"/>
              </a:rPr>
              <a:t>geopenbaard</a:t>
            </a:r>
            <a:endParaRPr lang="fr-BE" altLang="nl-BE" sz="2800" dirty="0">
              <a:solidFill>
                <a:srgbClr val="000066"/>
              </a:solidFill>
              <a:sym typeface="Wingdings" panose="05000000000000000000" pitchFamily="2" charset="2"/>
            </a:endParaRPr>
          </a:p>
          <a:p>
            <a:pPr eaLnBrk="1" hangingPunct="1">
              <a:spcBef>
                <a:spcPct val="0"/>
              </a:spcBef>
              <a:defRPr/>
            </a:pPr>
            <a:r>
              <a:rPr lang="fr-BE" altLang="nl-BE" sz="2800" dirty="0" err="1">
                <a:solidFill>
                  <a:srgbClr val="000066"/>
                </a:solidFill>
                <a:sym typeface="Wingdings" panose="05000000000000000000" pitchFamily="2" charset="2"/>
              </a:rPr>
              <a:t>Woord</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is</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vlees</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geworden</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Jezus</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is</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God</a:t>
            </a:r>
            <a:r>
              <a:rPr lang="fr-BE" altLang="nl-BE" sz="2800" dirty="0">
                <a:solidFill>
                  <a:srgbClr val="000066"/>
                </a:solidFill>
                <a:sym typeface="Wingdings" panose="05000000000000000000" pitchFamily="2" charset="2"/>
              </a:rPr>
              <a:t> en mens</a:t>
            </a:r>
          </a:p>
          <a:p>
            <a:pPr eaLnBrk="1" hangingPunct="1">
              <a:spcBef>
                <a:spcPct val="0"/>
              </a:spcBef>
              <a:defRPr/>
            </a:pPr>
            <a:r>
              <a:rPr lang="fr-BE" altLang="nl-BE" sz="2800" dirty="0" err="1">
                <a:solidFill>
                  <a:srgbClr val="000066"/>
                </a:solidFill>
                <a:sym typeface="Wingdings" panose="05000000000000000000" pitchFamily="2" charset="2"/>
              </a:rPr>
              <a:t>Bijbel</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is</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mensenwerk</a:t>
            </a:r>
            <a:r>
              <a:rPr lang="fr-BE" altLang="nl-BE" sz="2800" dirty="0">
                <a:solidFill>
                  <a:srgbClr val="000066"/>
                </a:solidFill>
                <a:sym typeface="Wingdings" panose="05000000000000000000" pitchFamily="2" charset="2"/>
              </a:rPr>
              <a:t> (</a:t>
            </a:r>
            <a:r>
              <a:rPr lang="fr-BE" altLang="nl-BE" sz="2800" dirty="0" err="1">
                <a:solidFill>
                  <a:srgbClr val="000066"/>
                </a:solidFill>
                <a:sym typeface="Wingdings" panose="05000000000000000000" pitchFamily="2" charset="2"/>
              </a:rPr>
              <a:t>evangelies</a:t>
            </a:r>
            <a:r>
              <a:rPr lang="fr-BE" altLang="nl-BE" sz="2800" dirty="0">
                <a:solidFill>
                  <a:srgbClr val="000066"/>
                </a:solidFill>
                <a:sym typeface="Wingdings" panose="05000000000000000000" pitchFamily="2" charset="2"/>
              </a:rPr>
              <a:t> </a:t>
            </a:r>
            <a:r>
              <a:rPr lang="fr-BE" altLang="nl-BE" sz="2800" i="1" dirty="0" err="1">
                <a:solidFill>
                  <a:srgbClr val="000066"/>
                </a:solidFill>
                <a:sym typeface="Wingdings" panose="05000000000000000000" pitchFamily="2" charset="2"/>
              </a:rPr>
              <a:t>volgens</a:t>
            </a:r>
            <a:r>
              <a:rPr lang="fr-BE" altLang="nl-BE" sz="2800" dirty="0">
                <a:solidFill>
                  <a:srgbClr val="000066"/>
                </a:solidFill>
                <a:sym typeface="Wingdings" panose="05000000000000000000" pitchFamily="2" charset="2"/>
              </a:rPr>
              <a:t> Mattheus, Marcus, Lucas en Johannes)</a:t>
            </a:r>
            <a:endParaRPr lang="fr-BE" altLang="nl-BE" sz="2800" dirty="0">
              <a:solidFill>
                <a:srgbClr val="000066"/>
              </a:solidFill>
            </a:endParaRPr>
          </a:p>
          <a:p>
            <a:endParaRPr lang="nl-BE" dirty="0"/>
          </a:p>
        </p:txBody>
      </p:sp>
    </p:spTree>
    <p:extLst>
      <p:ext uri="{BB962C8B-B14F-4D97-AF65-F5344CB8AC3E}">
        <p14:creationId xmlns:p14="http://schemas.microsoft.com/office/powerpoint/2010/main" val="2866341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C0C0A-8576-38C2-3C99-C32AC895B1F7}"/>
              </a:ext>
            </a:extLst>
          </p:cNvPr>
          <p:cNvSpPr>
            <a:spLocks noGrp="1"/>
          </p:cNvSpPr>
          <p:nvPr>
            <p:ph sz="half" idx="1"/>
          </p:nvPr>
        </p:nvSpPr>
        <p:spPr/>
        <p:txBody>
          <a:bodyPr/>
          <a:lstStyle/>
          <a:p>
            <a:endParaRPr lang="nl-BE"/>
          </a:p>
        </p:txBody>
      </p:sp>
      <p:sp>
        <p:nvSpPr>
          <p:cNvPr id="4" name="Content Placeholder 3">
            <a:extLst>
              <a:ext uri="{FF2B5EF4-FFF2-40B4-BE49-F238E27FC236}">
                <a16:creationId xmlns:a16="http://schemas.microsoft.com/office/drawing/2014/main" id="{62CC87C4-5DB7-EE12-3CC8-C64DF0CE1556}"/>
              </a:ext>
            </a:extLst>
          </p:cNvPr>
          <p:cNvSpPr>
            <a:spLocks noGrp="1"/>
          </p:cNvSpPr>
          <p:nvPr>
            <p:ph sz="half" idx="2"/>
          </p:nvPr>
        </p:nvSpPr>
        <p:spPr/>
        <p:txBody>
          <a:bodyPr/>
          <a:lstStyle/>
          <a:p>
            <a:endParaRPr lang="nl-BE"/>
          </a:p>
        </p:txBody>
      </p:sp>
      <p:pic>
        <p:nvPicPr>
          <p:cNvPr id="1028" name="Picture 4" descr="Galileo Goes to Jail and Other Myths about Science and Religion : Numbers,  Ronald L: Amazon.com.be: Boeken">
            <a:extLst>
              <a:ext uri="{FF2B5EF4-FFF2-40B4-BE49-F238E27FC236}">
                <a16:creationId xmlns:a16="http://schemas.microsoft.com/office/drawing/2014/main" id="{98BE63C3-F4B5-8C06-C0CA-A3B24BDBD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6368" y="243389"/>
            <a:ext cx="4038600" cy="60639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B46D69-4004-9A77-5EC8-C0B54188F5A1}"/>
              </a:ext>
            </a:extLst>
          </p:cNvPr>
          <p:cNvPicPr>
            <a:picLocks noChangeAspect="1"/>
          </p:cNvPicPr>
          <p:nvPr/>
        </p:nvPicPr>
        <p:blipFill>
          <a:blip r:embed="rId3"/>
          <a:stretch>
            <a:fillRect/>
          </a:stretch>
        </p:blipFill>
        <p:spPr>
          <a:xfrm>
            <a:off x="321432" y="243389"/>
            <a:ext cx="4174368" cy="6214940"/>
          </a:xfrm>
          <a:prstGeom prst="rect">
            <a:avLst/>
          </a:prstGeom>
        </p:spPr>
      </p:pic>
      <p:sp>
        <p:nvSpPr>
          <p:cNvPr id="7" name="Title 6">
            <a:extLst>
              <a:ext uri="{FF2B5EF4-FFF2-40B4-BE49-F238E27FC236}">
                <a16:creationId xmlns:a16="http://schemas.microsoft.com/office/drawing/2014/main" id="{B5D68FF6-FCC5-7558-E55F-C0AA399445BC}"/>
              </a:ext>
            </a:extLst>
          </p:cNvPr>
          <p:cNvSpPr>
            <a:spLocks noGrp="1"/>
          </p:cNvSpPr>
          <p:nvPr>
            <p:ph type="title"/>
          </p:nvPr>
        </p:nvSpPr>
        <p:spPr/>
        <p:txBody>
          <a:bodyPr/>
          <a:lstStyle/>
          <a:p>
            <a:endParaRPr lang="nl-BE"/>
          </a:p>
        </p:txBody>
      </p:sp>
    </p:spTree>
    <p:extLst>
      <p:ext uri="{BB962C8B-B14F-4D97-AF65-F5344CB8AC3E}">
        <p14:creationId xmlns:p14="http://schemas.microsoft.com/office/powerpoint/2010/main" val="1302527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el 1"/>
          <p:cNvSpPr>
            <a:spLocks noGrp="1"/>
          </p:cNvSpPr>
          <p:nvPr>
            <p:ph type="title"/>
          </p:nvPr>
        </p:nvSpPr>
        <p:spPr/>
        <p:txBody>
          <a:bodyPr>
            <a:normAutofit/>
          </a:bodyPr>
          <a:lstStyle/>
          <a:p>
            <a:pPr eaLnBrk="1" hangingPunct="1"/>
            <a:r>
              <a:rPr lang="nl-NL" altLang="nl-BE" dirty="0"/>
              <a:t>Galilei-proces</a:t>
            </a:r>
            <a:endParaRPr lang="en-US" altLang="nl-BE" dirty="0"/>
          </a:p>
        </p:txBody>
      </p:sp>
      <p:sp>
        <p:nvSpPr>
          <p:cNvPr id="115715" name="Tijdelijke aanduiding voor inhoud 2"/>
          <p:cNvSpPr>
            <a:spLocks noGrp="1"/>
          </p:cNvSpPr>
          <p:nvPr>
            <p:ph idx="1"/>
          </p:nvPr>
        </p:nvSpPr>
        <p:spPr/>
        <p:txBody>
          <a:bodyPr/>
          <a:lstStyle/>
          <a:p>
            <a:pPr eaLnBrk="1" hangingPunct="1"/>
            <a:r>
              <a:rPr lang="nl-NL" altLang="nl-BE" dirty="0"/>
              <a:t>Ptolemeïsche wereldbeeld (2</a:t>
            </a:r>
            <a:r>
              <a:rPr lang="nl-NL" altLang="nl-BE" baseline="30000" dirty="0"/>
              <a:t>de</a:t>
            </a:r>
            <a:r>
              <a:rPr lang="nl-NL" altLang="nl-BE" dirty="0"/>
              <a:t> eeuw- ME)</a:t>
            </a:r>
          </a:p>
          <a:p>
            <a:pPr eaLnBrk="1" hangingPunct="1"/>
            <a:endParaRPr lang="nl-NL" altLang="nl-BE" dirty="0"/>
          </a:p>
          <a:p>
            <a:pPr eaLnBrk="1" hangingPunct="1"/>
            <a:r>
              <a:rPr lang="nl-NL" altLang="nl-BE" dirty="0"/>
              <a:t>Copernicus 1542 </a:t>
            </a:r>
            <a:r>
              <a:rPr lang="nl-NL" altLang="nl-BE" i="1" dirty="0"/>
              <a:t>Over de omwenteling van de hemellichamen</a:t>
            </a:r>
          </a:p>
          <a:p>
            <a:pPr lvl="1"/>
            <a:r>
              <a:rPr lang="nl-NL" altLang="nl-BE" dirty="0"/>
              <a:t>Anoniem voorwoord van Andreas Osiander</a:t>
            </a:r>
          </a:p>
          <a:p>
            <a:pPr lvl="1" eaLnBrk="1" hangingPunct="1"/>
            <a:r>
              <a:rPr lang="nl-NL" altLang="nl-BE" dirty="0"/>
              <a:t>Instrumentalistische interpretatie</a:t>
            </a:r>
          </a:p>
          <a:p>
            <a:pPr eaLnBrk="1" hangingPunct="1"/>
            <a:endParaRPr lang="nl-NL" altLang="nl-BE" dirty="0"/>
          </a:p>
          <a:p>
            <a:pPr eaLnBrk="1" hangingPunct="1"/>
            <a:r>
              <a:rPr lang="nl-NL" altLang="nl-BE" dirty="0"/>
              <a:t>Probleem van onderdeterminatie</a:t>
            </a:r>
            <a:endParaRPr lang="en-US" altLang="nl-BE" dirty="0"/>
          </a:p>
        </p:txBody>
      </p:sp>
    </p:spTree>
    <p:extLst>
      <p:ext uri="{BB962C8B-B14F-4D97-AF65-F5344CB8AC3E}">
        <p14:creationId xmlns:p14="http://schemas.microsoft.com/office/powerpoint/2010/main" val="947815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5" descr="copernicuslr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1700" y="1530350"/>
            <a:ext cx="4432300"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3" name="Picture 4" descr="ptolematic_unive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350"/>
            <a:ext cx="4352925"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TextBox 5"/>
          <p:cNvSpPr txBox="1">
            <a:spLocks noChangeArrowheads="1"/>
          </p:cNvSpPr>
          <p:nvPr/>
        </p:nvSpPr>
        <p:spPr bwMode="auto">
          <a:xfrm>
            <a:off x="1254125" y="696913"/>
            <a:ext cx="6489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r>
              <a:rPr lang="en-US" altLang="nl-BE" sz="2000">
                <a:latin typeface="Arial" charset="0"/>
              </a:rPr>
              <a:t>Copernicus’ </a:t>
            </a:r>
            <a:r>
              <a:rPr lang="en-US" altLang="nl-BE" sz="2000" b="1">
                <a:latin typeface="Arial" charset="0"/>
              </a:rPr>
              <a:t>heliocentrische </a:t>
            </a:r>
            <a:r>
              <a:rPr lang="en-US" altLang="nl-BE" sz="2000">
                <a:latin typeface="Arial" charset="0"/>
              </a:rPr>
              <a:t>model </a:t>
            </a:r>
            <a:r>
              <a:rPr lang="en-US" altLang="nl-BE" sz="2000" i="1">
                <a:latin typeface="Arial" charset="0"/>
              </a:rPr>
              <a:t>– probleem van onderdeterminatie</a:t>
            </a:r>
            <a:endParaRPr lang="en-US" altLang="nl-BE" sz="2000">
              <a:latin typeface="Arial" charset="0"/>
            </a:endParaRPr>
          </a:p>
        </p:txBody>
      </p:sp>
    </p:spTree>
    <p:extLst>
      <p:ext uri="{BB962C8B-B14F-4D97-AF65-F5344CB8AC3E}">
        <p14:creationId xmlns:p14="http://schemas.microsoft.com/office/powerpoint/2010/main" val="2364283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srcRect/>
          <a:stretch>
            <a:fillRect/>
          </a:stretch>
        </p:blipFill>
        <p:spPr bwMode="auto">
          <a:xfrm>
            <a:off x="3962400" y="1524000"/>
            <a:ext cx="5148263" cy="4535488"/>
          </a:xfrm>
          <a:prstGeom prst="rect">
            <a:avLst/>
          </a:prstGeom>
          <a:noFill/>
          <a:ln w="9525">
            <a:noFill/>
            <a:miter lim="800000"/>
            <a:headEnd/>
            <a:tailEnd/>
          </a:ln>
        </p:spPr>
      </p:pic>
      <p:pic>
        <p:nvPicPr>
          <p:cNvPr id="26627" name="Picture 3"/>
          <p:cNvPicPr>
            <a:picLocks noChangeAspect="1" noChangeArrowheads="1"/>
          </p:cNvPicPr>
          <p:nvPr/>
        </p:nvPicPr>
        <p:blipFill>
          <a:blip r:embed="rId4"/>
          <a:srcRect/>
          <a:stretch>
            <a:fillRect/>
          </a:stretch>
        </p:blipFill>
        <p:spPr bwMode="auto">
          <a:xfrm>
            <a:off x="-33337" y="1524000"/>
            <a:ext cx="4629150" cy="4556125"/>
          </a:xfrm>
          <a:prstGeom prst="rect">
            <a:avLst/>
          </a:prstGeom>
          <a:noFill/>
          <a:ln w="9525">
            <a:noFill/>
            <a:miter lim="800000"/>
            <a:headEnd/>
            <a:tailEnd/>
          </a:ln>
        </p:spPr>
      </p:pic>
      <p:sp>
        <p:nvSpPr>
          <p:cNvPr id="4" name="TextBox 3"/>
          <p:cNvSpPr txBox="1"/>
          <p:nvPr/>
        </p:nvSpPr>
        <p:spPr>
          <a:xfrm>
            <a:off x="1254565" y="697030"/>
            <a:ext cx="6489665" cy="707886"/>
          </a:xfrm>
          <a:prstGeom prst="rect">
            <a:avLst/>
          </a:prstGeom>
          <a:noFill/>
        </p:spPr>
        <p:txBody>
          <a:bodyPr wrap="square" rtlCol="0">
            <a:spAutoFit/>
          </a:bodyPr>
          <a:lstStyle/>
          <a:p>
            <a:r>
              <a:rPr lang="en-US" sz="2000" dirty="0" err="1"/>
              <a:t>Een</a:t>
            </a:r>
            <a:r>
              <a:rPr lang="en-US" sz="2000" dirty="0"/>
              <a:t> </a:t>
            </a:r>
            <a:r>
              <a:rPr lang="en-US" sz="2000" dirty="0" err="1"/>
              <a:t>voorbeeld</a:t>
            </a:r>
            <a:r>
              <a:rPr lang="en-US" sz="2000" dirty="0"/>
              <a:t> van </a:t>
            </a:r>
            <a:r>
              <a:rPr lang="en-US" sz="2000" b="1" dirty="0" err="1"/>
              <a:t>onderdeterminatie</a:t>
            </a:r>
            <a:r>
              <a:rPr lang="en-US" sz="2000" b="1" dirty="0"/>
              <a:t> </a:t>
            </a:r>
            <a:r>
              <a:rPr lang="en-US" sz="2000" dirty="0"/>
              <a:t>(</a:t>
            </a:r>
            <a:r>
              <a:rPr lang="en-US" sz="2000" dirty="0" err="1"/>
              <a:t>er</a:t>
            </a:r>
            <a:r>
              <a:rPr lang="en-US" sz="2000" dirty="0"/>
              <a:t> </a:t>
            </a:r>
            <a:r>
              <a:rPr lang="en-US" sz="2000" dirty="0" err="1"/>
              <a:t>zijn</a:t>
            </a:r>
            <a:r>
              <a:rPr lang="en-US" sz="2000" dirty="0"/>
              <a:t> </a:t>
            </a:r>
            <a:r>
              <a:rPr lang="en-US" sz="2000" dirty="0" err="1"/>
              <a:t>meerdere</a:t>
            </a:r>
            <a:r>
              <a:rPr lang="en-US" sz="2000" dirty="0"/>
              <a:t> </a:t>
            </a:r>
            <a:r>
              <a:rPr lang="en-US" sz="2000" dirty="0" err="1"/>
              <a:t>succesvolle</a:t>
            </a:r>
            <a:r>
              <a:rPr lang="en-US" sz="2000" dirty="0"/>
              <a:t> </a:t>
            </a:r>
            <a:r>
              <a:rPr lang="en-US" sz="2000" dirty="0" err="1"/>
              <a:t>modellen</a:t>
            </a:r>
            <a:r>
              <a:rPr lang="en-US" sz="2000" dirty="0"/>
              <a:t> </a:t>
            </a:r>
            <a:r>
              <a:rPr lang="en-US" sz="2000" dirty="0" err="1"/>
              <a:t>mogelijk</a:t>
            </a:r>
            <a:r>
              <a:rPr lang="en-US" sz="2000" dirty="0"/>
              <a:t>):</a:t>
            </a:r>
          </a:p>
        </p:txBody>
      </p:sp>
    </p:spTree>
    <p:extLst>
      <p:ext uri="{BB962C8B-B14F-4D97-AF65-F5344CB8AC3E}">
        <p14:creationId xmlns:p14="http://schemas.microsoft.com/office/powerpoint/2010/main" val="1540571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el 1"/>
          <p:cNvSpPr>
            <a:spLocks noGrp="1"/>
          </p:cNvSpPr>
          <p:nvPr>
            <p:ph type="title"/>
          </p:nvPr>
        </p:nvSpPr>
        <p:spPr/>
        <p:txBody>
          <a:bodyPr/>
          <a:lstStyle/>
          <a:p>
            <a:pPr eaLnBrk="1" hangingPunct="1"/>
            <a:r>
              <a:rPr lang="nl-NL" altLang="nl-BE"/>
              <a:t>Galilei </a:t>
            </a:r>
            <a:endParaRPr lang="en-US" altLang="nl-BE"/>
          </a:p>
        </p:txBody>
      </p:sp>
      <p:sp>
        <p:nvSpPr>
          <p:cNvPr id="104451" name="Tijdelijke aanduiding voor inhoud 2"/>
          <p:cNvSpPr>
            <a:spLocks noGrp="1"/>
          </p:cNvSpPr>
          <p:nvPr>
            <p:ph idx="1"/>
          </p:nvPr>
        </p:nvSpPr>
        <p:spPr/>
        <p:txBody>
          <a:bodyPr rtlCol="0">
            <a:normAutofit fontScale="92500" lnSpcReduction="20000"/>
          </a:bodyPr>
          <a:lstStyle/>
          <a:p>
            <a:pPr eaLnBrk="1" fontAlgn="auto" hangingPunct="1">
              <a:spcAft>
                <a:spcPts val="0"/>
              </a:spcAft>
              <a:buFont typeface="Arial" panose="020B0604020202020204" pitchFamily="34" charset="0"/>
              <a:buChar char="•"/>
              <a:defRPr/>
            </a:pPr>
            <a:r>
              <a:rPr lang="pt-BR" dirty="0"/>
              <a:t>Kepler (1571-1630): Astronomia nova sive physica coelestis (1609)</a:t>
            </a:r>
          </a:p>
          <a:p>
            <a:pPr eaLnBrk="1" fontAlgn="auto" hangingPunct="1">
              <a:spcAft>
                <a:spcPts val="0"/>
              </a:spcAft>
              <a:buFont typeface="Arial" panose="020B0604020202020204" pitchFamily="34" charset="0"/>
              <a:buChar char="•"/>
              <a:defRPr/>
            </a:pPr>
            <a:endParaRPr lang="nl-NL" dirty="0"/>
          </a:p>
          <a:p>
            <a:pPr eaLnBrk="1" fontAlgn="auto" hangingPunct="1">
              <a:spcAft>
                <a:spcPts val="0"/>
              </a:spcAft>
              <a:buFont typeface="Arial" panose="020B0604020202020204" pitchFamily="34" charset="0"/>
              <a:buChar char="•"/>
              <a:defRPr/>
            </a:pPr>
            <a:endParaRPr lang="nl-NL" dirty="0"/>
          </a:p>
          <a:p>
            <a:pPr eaLnBrk="1" fontAlgn="auto" hangingPunct="1">
              <a:spcAft>
                <a:spcPts val="0"/>
              </a:spcAft>
              <a:buFont typeface="Arial" panose="020B0604020202020204" pitchFamily="34" charset="0"/>
              <a:buChar char="•"/>
              <a:defRPr/>
            </a:pPr>
            <a:r>
              <a:rPr lang="nl-NL" dirty="0"/>
              <a:t>Realistische interpretatie</a:t>
            </a:r>
          </a:p>
          <a:p>
            <a:pPr eaLnBrk="1" fontAlgn="auto" hangingPunct="1">
              <a:spcAft>
                <a:spcPts val="0"/>
              </a:spcAft>
              <a:buFont typeface="Arial" panose="020B0604020202020204" pitchFamily="34" charset="0"/>
              <a:buChar char="•"/>
              <a:defRPr/>
            </a:pPr>
            <a:r>
              <a:rPr lang="nl-NL" dirty="0"/>
              <a:t>Bijkomende waarnemingen</a:t>
            </a:r>
          </a:p>
          <a:p>
            <a:pPr lvl="1" eaLnBrk="1" fontAlgn="auto" hangingPunct="1">
              <a:spcAft>
                <a:spcPts val="0"/>
              </a:spcAft>
              <a:buFont typeface="Arial" panose="020B0604020202020204" pitchFamily="34" charset="0"/>
              <a:buChar char="–"/>
              <a:defRPr/>
            </a:pPr>
            <a:r>
              <a:rPr lang="nl-NL" dirty="0"/>
              <a:t>Maan</a:t>
            </a:r>
          </a:p>
          <a:p>
            <a:pPr lvl="1">
              <a:defRPr/>
            </a:pPr>
            <a:r>
              <a:rPr lang="nl-NL" dirty="0"/>
              <a:t>Manen van Jupiter</a:t>
            </a:r>
          </a:p>
          <a:p>
            <a:pPr lvl="1" eaLnBrk="1" fontAlgn="auto" hangingPunct="1">
              <a:spcAft>
                <a:spcPts val="0"/>
              </a:spcAft>
              <a:buFont typeface="Arial" panose="020B0604020202020204" pitchFamily="34" charset="0"/>
              <a:buChar char="–"/>
              <a:defRPr/>
            </a:pPr>
            <a:r>
              <a:rPr lang="nl-NL" dirty="0"/>
              <a:t>Fasen van Venus</a:t>
            </a:r>
          </a:p>
          <a:p>
            <a:pPr lvl="1" eaLnBrk="1" fontAlgn="auto" hangingPunct="1">
              <a:spcAft>
                <a:spcPts val="0"/>
              </a:spcAft>
              <a:buFont typeface="Arial" panose="020B0604020202020204" pitchFamily="34" charset="0"/>
              <a:buChar char="–"/>
              <a:defRPr/>
            </a:pPr>
            <a:r>
              <a:rPr lang="nl-NL" dirty="0"/>
              <a:t>Eb en vloed</a:t>
            </a:r>
          </a:p>
          <a:p>
            <a:pPr lvl="1" eaLnBrk="1" fontAlgn="auto" hangingPunct="1">
              <a:spcAft>
                <a:spcPts val="0"/>
              </a:spcAft>
              <a:buFont typeface="Arial" panose="020B0604020202020204" pitchFamily="34" charset="0"/>
              <a:buChar char="–"/>
              <a:defRPr/>
            </a:pPr>
            <a:endParaRPr lang="en-US" dirty="0"/>
          </a:p>
        </p:txBody>
      </p:sp>
      <p:pic>
        <p:nvPicPr>
          <p:cNvPr id="120836" name="Picture 3" descr="g_telescope.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2205038"/>
            <a:ext cx="3321050"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624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397A-6362-6C51-80E8-8B9ADF7C5937}"/>
              </a:ext>
            </a:extLst>
          </p:cNvPr>
          <p:cNvSpPr>
            <a:spLocks noGrp="1"/>
          </p:cNvSpPr>
          <p:nvPr>
            <p:ph type="title"/>
          </p:nvPr>
        </p:nvSpPr>
        <p:spPr/>
        <p:txBody>
          <a:bodyPr>
            <a:normAutofit fontScale="90000"/>
          </a:bodyPr>
          <a:lstStyle/>
          <a:p>
            <a:r>
              <a:rPr lang="nl-BE" dirty="0"/>
              <a:t>Hoofdstuk 4: Reformatie als achtergrond van het Galileiproces</a:t>
            </a:r>
          </a:p>
        </p:txBody>
      </p:sp>
      <p:sp>
        <p:nvSpPr>
          <p:cNvPr id="3" name="Content Placeholder 2">
            <a:extLst>
              <a:ext uri="{FF2B5EF4-FFF2-40B4-BE49-F238E27FC236}">
                <a16:creationId xmlns:a16="http://schemas.microsoft.com/office/drawing/2014/main" id="{22FC1281-7F77-B219-C90E-D84836957E70}"/>
              </a:ext>
            </a:extLst>
          </p:cNvPr>
          <p:cNvSpPr>
            <a:spLocks noGrp="1"/>
          </p:cNvSpPr>
          <p:nvPr>
            <p:ph idx="1"/>
          </p:nvPr>
        </p:nvSpPr>
        <p:spPr/>
        <p:txBody>
          <a:bodyPr/>
          <a:lstStyle/>
          <a:p>
            <a:endParaRPr lang="nl-BE"/>
          </a:p>
        </p:txBody>
      </p:sp>
      <p:pic>
        <p:nvPicPr>
          <p:cNvPr id="1026" name="Picture 2" descr="Galileo Galilei before the Inquisition tribunal, 1857 - Cristiano Banti -  WikiArt.org">
            <a:extLst>
              <a:ext uri="{FF2B5EF4-FFF2-40B4-BE49-F238E27FC236}">
                <a16:creationId xmlns:a16="http://schemas.microsoft.com/office/drawing/2014/main" id="{19188267-170F-9D74-9CD4-28A9CBA45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311" y="1395970"/>
            <a:ext cx="6631161" cy="50573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BA0549-8587-1AC1-7748-88F236186A02}"/>
              </a:ext>
            </a:extLst>
          </p:cNvPr>
          <p:cNvSpPr txBox="1"/>
          <p:nvPr/>
        </p:nvSpPr>
        <p:spPr>
          <a:xfrm>
            <a:off x="2267744" y="6453336"/>
            <a:ext cx="5184576" cy="646331"/>
          </a:xfrm>
          <a:prstGeom prst="rect">
            <a:avLst/>
          </a:prstGeom>
          <a:noFill/>
        </p:spPr>
        <p:txBody>
          <a:bodyPr wrap="square" rtlCol="0">
            <a:spAutoFit/>
          </a:bodyPr>
          <a:lstStyle/>
          <a:p>
            <a:r>
              <a:rPr lang="nl-BE" dirty="0"/>
              <a:t>1857 Cristiano Banti (Galilei voor de inquisitie, 1633)</a:t>
            </a:r>
          </a:p>
          <a:p>
            <a:endParaRPr lang="nl-BE" dirty="0"/>
          </a:p>
        </p:txBody>
      </p:sp>
    </p:spTree>
    <p:extLst>
      <p:ext uri="{BB962C8B-B14F-4D97-AF65-F5344CB8AC3E}">
        <p14:creationId xmlns:p14="http://schemas.microsoft.com/office/powerpoint/2010/main" val="2227186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5" descr="g_moonw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15888"/>
            <a:ext cx="36798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825" y="319088"/>
            <a:ext cx="4667250" cy="357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0" name="Picture 3" descr="PhasesVenu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55963" y="3429000"/>
            <a:ext cx="5888037"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618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el 1"/>
          <p:cNvSpPr>
            <a:spLocks noGrp="1"/>
          </p:cNvSpPr>
          <p:nvPr>
            <p:ph type="title"/>
          </p:nvPr>
        </p:nvSpPr>
        <p:spPr/>
        <p:txBody>
          <a:bodyPr>
            <a:normAutofit fontScale="90000"/>
          </a:bodyPr>
          <a:lstStyle/>
          <a:p>
            <a:pPr eaLnBrk="1" hangingPunct="1"/>
            <a:r>
              <a:rPr lang="nl-NL" altLang="nl-BE" dirty="0"/>
              <a:t>1615 Brief aan Christina, groothertogin van Toscane</a:t>
            </a:r>
            <a:endParaRPr lang="en-US" altLang="nl-BE" dirty="0"/>
          </a:p>
        </p:txBody>
      </p:sp>
      <p:sp>
        <p:nvSpPr>
          <p:cNvPr id="3" name="Tijdelijke aanduiding voor inhoud 2"/>
          <p:cNvSpPr>
            <a:spLocks noGrp="1"/>
          </p:cNvSpPr>
          <p:nvPr>
            <p:ph idx="1"/>
          </p:nvPr>
        </p:nvSpPr>
        <p:spPr>
          <a:xfrm>
            <a:off x="457200" y="1600200"/>
            <a:ext cx="8507413" cy="4983162"/>
          </a:xfrm>
        </p:spPr>
        <p:txBody>
          <a:bodyPr rtlCol="0">
            <a:normAutofit/>
          </a:bodyPr>
          <a:lstStyle/>
          <a:p>
            <a:pPr eaLnBrk="1" fontAlgn="auto" hangingPunct="1">
              <a:spcAft>
                <a:spcPts val="0"/>
              </a:spcAft>
              <a:buFont typeface="Arial" panose="020B0604020202020204" pitchFamily="34" charset="0"/>
              <a:buChar char="•"/>
              <a:defRPr/>
            </a:pPr>
            <a:r>
              <a:rPr lang="nl-NL" altLang="nl-BE" dirty="0"/>
              <a:t>Bijbelinterpretatie</a:t>
            </a:r>
          </a:p>
          <a:p>
            <a:pPr eaLnBrk="1" fontAlgn="auto" hangingPunct="1">
              <a:spcAft>
                <a:spcPts val="0"/>
              </a:spcAft>
              <a:buFont typeface="Arial" panose="020B0604020202020204" pitchFamily="34" charset="0"/>
              <a:buChar char="•"/>
              <a:defRPr/>
            </a:pPr>
            <a:endParaRPr lang="nl-NL" dirty="0"/>
          </a:p>
          <a:p>
            <a:pPr eaLnBrk="1" fontAlgn="auto" hangingPunct="1">
              <a:spcAft>
                <a:spcPts val="0"/>
              </a:spcAft>
              <a:buFont typeface="Arial" panose="020B0604020202020204" pitchFamily="34" charset="0"/>
              <a:buChar char="•"/>
              <a:defRPr/>
            </a:pPr>
            <a:r>
              <a:rPr lang="nl-NL" dirty="0"/>
              <a:t>Verwijst naar kerkvaders, ihb Augustinus</a:t>
            </a:r>
          </a:p>
          <a:p>
            <a:pPr lvl="1">
              <a:buFont typeface="Arial" panose="020B0604020202020204" pitchFamily="34" charset="0"/>
              <a:buChar char="•"/>
              <a:defRPr/>
            </a:pPr>
            <a:r>
              <a:rPr lang="nl-NL" dirty="0"/>
              <a:t>niet alles letterlijk (cf. arm van God)</a:t>
            </a:r>
          </a:p>
          <a:p>
            <a:pPr lvl="1">
              <a:buFont typeface="Arial" panose="020B0604020202020204" pitchFamily="34" charset="0"/>
              <a:buChar char="•"/>
              <a:defRPr/>
            </a:pPr>
            <a:r>
              <a:rPr lang="nl-NL" dirty="0"/>
              <a:t>Beeldspraak heeft didactische bedoeling</a:t>
            </a:r>
          </a:p>
          <a:p>
            <a:pPr lvl="1">
              <a:buFont typeface="Arial" panose="020B0604020202020204" pitchFamily="34" charset="0"/>
              <a:buChar char="•"/>
              <a:defRPr/>
            </a:pPr>
            <a:r>
              <a:rPr lang="nl-NL" dirty="0"/>
              <a:t>Zo-ook “god liet de zon stilstaan”</a:t>
            </a:r>
          </a:p>
          <a:p>
            <a:pPr>
              <a:defRPr/>
            </a:pPr>
            <a:endParaRPr lang="nl-NL" dirty="0"/>
          </a:p>
          <a:p>
            <a:pPr>
              <a:defRPr/>
            </a:pPr>
            <a:r>
              <a:rPr lang="nl-NL" dirty="0"/>
              <a:t>Bijbel gaat over zieleheil, en is geen beschrijving van hoe de kosmos eruit ziet. </a:t>
            </a:r>
          </a:p>
          <a:p>
            <a:pPr eaLnBrk="1" fontAlgn="auto" hangingPunct="1">
              <a:spcAft>
                <a:spcPts val="0"/>
              </a:spcAft>
              <a:buFont typeface="Arial" panose="020B0604020202020204" pitchFamily="34" charset="0"/>
              <a:buChar char="•"/>
              <a:defRPr/>
            </a:pPr>
            <a:endParaRPr lang="nl-NL" dirty="0"/>
          </a:p>
          <a:p>
            <a:pPr eaLnBrk="1" fontAlgn="auto" hangingPunct="1">
              <a:spcAft>
                <a:spcPts val="0"/>
              </a:spcAft>
              <a:buFont typeface="Arial" panose="020B0604020202020204" pitchFamily="34" charset="0"/>
              <a:buChar char="•"/>
              <a:defRPr/>
            </a:pPr>
            <a:endParaRPr lang="nl-NL" dirty="0"/>
          </a:p>
          <a:p>
            <a:pPr eaLnBrk="1" fontAlgn="auto" hangingPunct="1">
              <a:spcAft>
                <a:spcPts val="0"/>
              </a:spcAft>
              <a:buFont typeface="Arial" panose="020B0604020202020204" pitchFamily="34" charset="0"/>
              <a:buChar char="•"/>
              <a:defRPr/>
            </a:pPr>
            <a:endParaRPr lang="nl-NL" dirty="0"/>
          </a:p>
          <a:p>
            <a:pPr eaLnBrk="1" fontAlgn="auto" hangingPunct="1">
              <a:spcAft>
                <a:spcPts val="0"/>
              </a:spcAft>
              <a:buFont typeface="Arial" panose="020B0604020202020204" pitchFamily="34" charset="0"/>
              <a:buChar char="•"/>
              <a:defRPr/>
            </a:pPr>
            <a:endParaRPr lang="en-US" dirty="0"/>
          </a:p>
        </p:txBody>
      </p:sp>
    </p:spTree>
    <p:extLst>
      <p:ext uri="{BB962C8B-B14F-4D97-AF65-F5344CB8AC3E}">
        <p14:creationId xmlns:p14="http://schemas.microsoft.com/office/powerpoint/2010/main" val="59779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148D8-334E-59D2-BD3F-F9C2FEDBF8D9}"/>
              </a:ext>
            </a:extLst>
          </p:cNvPr>
          <p:cNvSpPr>
            <a:spLocks noGrp="1"/>
          </p:cNvSpPr>
          <p:nvPr>
            <p:ph type="title"/>
          </p:nvPr>
        </p:nvSpPr>
        <p:spPr/>
        <p:txBody>
          <a:bodyPr/>
          <a:lstStyle/>
          <a:p>
            <a:r>
              <a:rPr lang="nl-BE" dirty="0"/>
              <a:t>Standpunt van de Kerk</a:t>
            </a:r>
          </a:p>
        </p:txBody>
      </p:sp>
      <p:sp>
        <p:nvSpPr>
          <p:cNvPr id="3" name="Content Placeholder 2">
            <a:extLst>
              <a:ext uri="{FF2B5EF4-FFF2-40B4-BE49-F238E27FC236}">
                <a16:creationId xmlns:a16="http://schemas.microsoft.com/office/drawing/2014/main" id="{514A2602-6F8B-75EE-FCBF-F279C1352211}"/>
              </a:ext>
            </a:extLst>
          </p:cNvPr>
          <p:cNvSpPr>
            <a:spLocks noGrp="1"/>
          </p:cNvSpPr>
          <p:nvPr>
            <p:ph idx="1"/>
          </p:nvPr>
        </p:nvSpPr>
        <p:spPr/>
        <p:txBody>
          <a:bodyPr>
            <a:normAutofit fontScale="92500" lnSpcReduction="20000"/>
          </a:bodyPr>
          <a:lstStyle/>
          <a:p>
            <a:pPr>
              <a:buFont typeface="Arial" panose="020B0604020202020204" pitchFamily="34" charset="0"/>
              <a:buChar char="–"/>
              <a:defRPr/>
            </a:pPr>
            <a:r>
              <a:rPr lang="nl-NL" dirty="0"/>
              <a:t>Pas als astronomie zou aantonen dat letterlijke betekenis niet waar kan zijn, dan figuurlijk – omwille van de noodzakelijke overeenstemming tussen bijbel en astronomie</a:t>
            </a:r>
          </a:p>
          <a:p>
            <a:pPr>
              <a:buFont typeface="Arial" panose="020B0604020202020204" pitchFamily="34" charset="0"/>
              <a:buChar char="–"/>
              <a:defRPr/>
            </a:pPr>
            <a:endParaRPr lang="nl-NL" dirty="0"/>
          </a:p>
          <a:p>
            <a:pPr>
              <a:buFont typeface="Arial" panose="020B0604020202020204" pitchFamily="34" charset="0"/>
              <a:buChar char="–"/>
              <a:defRPr/>
            </a:pPr>
            <a:r>
              <a:rPr lang="nl-NL" dirty="0"/>
              <a:t>Probleem van </a:t>
            </a:r>
            <a:r>
              <a:rPr lang="nl-NL" u="sng" dirty="0"/>
              <a:t>onderdeterminatie</a:t>
            </a:r>
          </a:p>
          <a:p>
            <a:pPr lvl="1">
              <a:buFont typeface="Arial" panose="020B0604020202020204" pitchFamily="34" charset="0"/>
              <a:buChar char="•"/>
              <a:defRPr/>
            </a:pPr>
            <a:r>
              <a:rPr lang="nl-NL" dirty="0"/>
              <a:t>Kerk houdt vast aan letterlijke lezing tot tegendeel is bewezen</a:t>
            </a:r>
          </a:p>
          <a:p>
            <a:pPr lvl="1">
              <a:buFont typeface="Arial" panose="020B0604020202020204" pitchFamily="34" charset="0"/>
              <a:buChar char="•"/>
              <a:defRPr/>
            </a:pPr>
            <a:endParaRPr lang="nl-NL" dirty="0"/>
          </a:p>
          <a:p>
            <a:pPr lvl="1">
              <a:buFont typeface="Arial" panose="020B0604020202020204" pitchFamily="34" charset="0"/>
              <a:buChar char="•"/>
              <a:defRPr/>
            </a:pPr>
            <a:r>
              <a:rPr lang="nl-NL" dirty="0"/>
              <a:t>Galilei bepleit uit voorzorg om de beslissing uit te stellen tot we meer weten</a:t>
            </a:r>
          </a:p>
          <a:p>
            <a:endParaRPr lang="nl-BE" dirty="0"/>
          </a:p>
        </p:txBody>
      </p:sp>
    </p:spTree>
    <p:extLst>
      <p:ext uri="{BB962C8B-B14F-4D97-AF65-F5344CB8AC3E}">
        <p14:creationId xmlns:p14="http://schemas.microsoft.com/office/powerpoint/2010/main" val="2438765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5" descr="copernicuslr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1700" y="1530350"/>
            <a:ext cx="4432300"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7" name="Picture 5" descr="tycho_univ.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338" y="1530350"/>
            <a:ext cx="3475037" cy="433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TextBox 4"/>
          <p:cNvSpPr txBox="1">
            <a:spLocks noChangeArrowheads="1"/>
          </p:cNvSpPr>
          <p:nvPr/>
        </p:nvSpPr>
        <p:spPr bwMode="auto">
          <a:xfrm>
            <a:off x="1254125" y="696913"/>
            <a:ext cx="6489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r>
              <a:rPr lang="en-US" altLang="nl-BE" sz="2000">
                <a:latin typeface="Arial" charset="0"/>
              </a:rPr>
              <a:t>Omwille van het geocentrische model van Tycho Brahe is er echter nog steeds een verdere onderdeterminatie</a:t>
            </a:r>
          </a:p>
        </p:txBody>
      </p:sp>
    </p:spTree>
    <p:extLst>
      <p:ext uri="{BB962C8B-B14F-4D97-AF65-F5344CB8AC3E}">
        <p14:creationId xmlns:p14="http://schemas.microsoft.com/office/powerpoint/2010/main" val="2019584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549274"/>
            <a:ext cx="8229600" cy="5832053"/>
          </a:xfrm>
        </p:spPr>
        <p:txBody>
          <a:bodyPr rtlCol="0">
            <a:normAutofit lnSpcReduction="10000"/>
          </a:bodyPr>
          <a:lstStyle/>
          <a:p>
            <a:pPr eaLnBrk="1" fontAlgn="auto" hangingPunct="1">
              <a:spcAft>
                <a:spcPts val="0"/>
              </a:spcAft>
              <a:buFont typeface="Arial" panose="020B0604020202020204" pitchFamily="34" charset="0"/>
              <a:buChar char="•"/>
              <a:defRPr/>
            </a:pPr>
            <a:r>
              <a:rPr lang="nl-NL" dirty="0"/>
              <a:t>1616: Copernicaanse wereldbeeld wordt verboden</a:t>
            </a:r>
          </a:p>
          <a:p>
            <a:pPr lvl="1">
              <a:buFont typeface="Arial" panose="020B0604020202020204" pitchFamily="34" charset="0"/>
              <a:buChar char="•"/>
              <a:defRPr/>
            </a:pPr>
            <a:r>
              <a:rPr lang="nl-NL" dirty="0"/>
              <a:t>Galilei in privaat gesprek met Bellarmino</a:t>
            </a:r>
          </a:p>
          <a:p>
            <a:pPr eaLnBrk="1" fontAlgn="auto" hangingPunct="1">
              <a:spcAft>
                <a:spcPts val="0"/>
              </a:spcAft>
              <a:buFont typeface="Arial" panose="020B0604020202020204" pitchFamily="34" charset="0"/>
              <a:buChar char="•"/>
              <a:defRPr/>
            </a:pPr>
            <a:endParaRPr lang="nl-NL" dirty="0"/>
          </a:p>
          <a:p>
            <a:pPr eaLnBrk="1" fontAlgn="auto" hangingPunct="1">
              <a:spcAft>
                <a:spcPts val="0"/>
              </a:spcAft>
              <a:buFont typeface="Arial" panose="020B0604020202020204" pitchFamily="34" charset="0"/>
              <a:buChar char="•"/>
              <a:defRPr/>
            </a:pPr>
            <a:r>
              <a:rPr lang="nl-NL" dirty="0"/>
              <a:t>1623 Urbanus VIII</a:t>
            </a:r>
          </a:p>
          <a:p>
            <a:pPr eaLnBrk="1" fontAlgn="auto" hangingPunct="1">
              <a:spcAft>
                <a:spcPts val="0"/>
              </a:spcAft>
              <a:buFont typeface="Arial" panose="020B0604020202020204" pitchFamily="34" charset="0"/>
              <a:buChar char="•"/>
              <a:defRPr/>
            </a:pPr>
            <a:endParaRPr lang="nl-NL" dirty="0"/>
          </a:p>
          <a:p>
            <a:pPr eaLnBrk="1" fontAlgn="auto" hangingPunct="1">
              <a:spcAft>
                <a:spcPts val="0"/>
              </a:spcAft>
              <a:buFont typeface="Arial" panose="020B0604020202020204" pitchFamily="34" charset="0"/>
              <a:buChar char="•"/>
              <a:defRPr/>
            </a:pPr>
            <a:r>
              <a:rPr lang="nl-NL" dirty="0"/>
              <a:t>1632 Dialoog over de twee grote wereldbeelden</a:t>
            </a:r>
          </a:p>
          <a:p>
            <a:pPr lvl="1" eaLnBrk="1" fontAlgn="auto" hangingPunct="1">
              <a:spcAft>
                <a:spcPts val="0"/>
              </a:spcAft>
              <a:buFont typeface="Arial" panose="020B0604020202020204" pitchFamily="34" charset="0"/>
              <a:buChar char="–"/>
              <a:defRPr/>
            </a:pPr>
            <a:r>
              <a:rPr lang="nl-NL" dirty="0" err="1"/>
              <a:t>Simplicio</a:t>
            </a:r>
            <a:r>
              <a:rPr lang="nl-NL" dirty="0"/>
              <a:t> = paus… </a:t>
            </a:r>
          </a:p>
          <a:p>
            <a:pPr eaLnBrk="1" fontAlgn="auto" hangingPunct="1">
              <a:spcAft>
                <a:spcPts val="0"/>
              </a:spcAft>
              <a:buFont typeface="Arial" panose="020B0604020202020204" pitchFamily="34" charset="0"/>
              <a:buChar char="•"/>
              <a:defRPr/>
            </a:pPr>
            <a:endParaRPr lang="nl-NL" dirty="0"/>
          </a:p>
          <a:p>
            <a:pPr eaLnBrk="1" fontAlgn="auto" hangingPunct="1">
              <a:spcAft>
                <a:spcPts val="0"/>
              </a:spcAft>
              <a:buFont typeface="Arial" panose="020B0604020202020204" pitchFamily="34" charset="0"/>
              <a:buChar char="•"/>
              <a:defRPr/>
            </a:pPr>
            <a:r>
              <a:rPr lang="nl-NL" dirty="0"/>
              <a:t>1633 Inquisitie: huisarrest</a:t>
            </a:r>
          </a:p>
          <a:p>
            <a:pPr eaLnBrk="1" fontAlgn="auto" hangingPunct="1">
              <a:spcAft>
                <a:spcPts val="0"/>
              </a:spcAft>
              <a:buFont typeface="Arial" panose="020B0604020202020204" pitchFamily="34" charset="0"/>
              <a:buChar char="•"/>
              <a:defRPr/>
            </a:pPr>
            <a:endParaRPr lang="en-US" dirty="0"/>
          </a:p>
        </p:txBody>
      </p:sp>
    </p:spTree>
    <p:extLst>
      <p:ext uri="{BB962C8B-B14F-4D97-AF65-F5344CB8AC3E}">
        <p14:creationId xmlns:p14="http://schemas.microsoft.com/office/powerpoint/2010/main" val="4008432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http://library.missouri.edu/scriptamanent/wp-content/uploads/sites/11/2011/09/galileo1_lg.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375525"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Tekstvak 4"/>
          <p:cNvSpPr txBox="1">
            <a:spLocks noChangeArrowheads="1"/>
          </p:cNvSpPr>
          <p:nvPr/>
        </p:nvSpPr>
        <p:spPr bwMode="auto">
          <a:xfrm>
            <a:off x="508000" y="5013325"/>
            <a:ext cx="79216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r>
              <a:rPr lang="nl-NL" altLang="nl-BE" sz="1800">
                <a:latin typeface="Arial" charset="0"/>
              </a:rPr>
              <a:t>Salviati: academicus, verdedigt Galilei’s opvattingen en heliocentrisme</a:t>
            </a:r>
          </a:p>
          <a:p>
            <a:endParaRPr lang="nl-NL" altLang="nl-BE" sz="1800">
              <a:latin typeface="Arial" charset="0"/>
            </a:endParaRPr>
          </a:p>
          <a:p>
            <a:r>
              <a:rPr lang="en-US" altLang="nl-BE" sz="1800">
                <a:latin typeface="Arial" charset="0"/>
              </a:rPr>
              <a:t>Sagredo: neutraal, intelligent, leek in het vak</a:t>
            </a:r>
          </a:p>
          <a:p>
            <a:endParaRPr lang="nl-NL" altLang="nl-BE" sz="1800">
              <a:latin typeface="Arial" charset="0"/>
            </a:endParaRPr>
          </a:p>
          <a:p>
            <a:r>
              <a:rPr lang="en-US" altLang="nl-BE" sz="1800">
                <a:latin typeface="Arial" charset="0"/>
              </a:rPr>
              <a:t>Simplicio: verdedigt  Aristoteles en ptolemeus’ geocentrisme</a:t>
            </a:r>
            <a:endParaRPr lang="nl-NL" altLang="nl-BE" sz="1800">
              <a:latin typeface="Arial" charset="0"/>
            </a:endParaRPr>
          </a:p>
        </p:txBody>
      </p:sp>
    </p:spTree>
    <p:extLst>
      <p:ext uri="{BB962C8B-B14F-4D97-AF65-F5344CB8AC3E}">
        <p14:creationId xmlns:p14="http://schemas.microsoft.com/office/powerpoint/2010/main" val="2899710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7A347A-FDAC-BB66-5B57-16257BA77AC0}"/>
              </a:ext>
            </a:extLst>
          </p:cNvPr>
          <p:cNvSpPr>
            <a:spLocks noGrp="1"/>
          </p:cNvSpPr>
          <p:nvPr>
            <p:ph idx="1"/>
          </p:nvPr>
        </p:nvSpPr>
        <p:spPr>
          <a:xfrm>
            <a:off x="457200" y="332656"/>
            <a:ext cx="8435280" cy="5793507"/>
          </a:xfrm>
        </p:spPr>
        <p:txBody>
          <a:bodyPr>
            <a:normAutofit fontScale="85000" lnSpcReduction="10000"/>
          </a:bodyPr>
          <a:lstStyle/>
          <a:p>
            <a:r>
              <a:rPr lang="nl-NL" altLang="nl-BE" dirty="0"/>
              <a:t>Dag 1: opdeling onder/bovenmaanse</a:t>
            </a:r>
          </a:p>
          <a:p>
            <a:endParaRPr lang="nl-NL" altLang="nl-BE" dirty="0"/>
          </a:p>
          <a:p>
            <a:r>
              <a:rPr lang="nl-NL" altLang="nl-BE" dirty="0"/>
              <a:t>Dag 2: beweging van aarde op de as (steen omhoogwerpen…, beweging houdt zichzelf in stand)</a:t>
            </a:r>
          </a:p>
          <a:p>
            <a:endParaRPr lang="nl-NL" altLang="nl-BE" dirty="0"/>
          </a:p>
          <a:p>
            <a:r>
              <a:rPr lang="nl-NL" altLang="nl-BE" dirty="0"/>
              <a:t>Dag 3: jaarlijkse draaiing (jupiter heeft maan…)</a:t>
            </a:r>
          </a:p>
          <a:p>
            <a:endParaRPr lang="nl-NL" altLang="nl-BE" dirty="0"/>
          </a:p>
          <a:p>
            <a:r>
              <a:rPr lang="nl-NL" altLang="nl-BE" dirty="0"/>
              <a:t>Dag 4: beslissend bewijs: eb en vloed  </a:t>
            </a:r>
          </a:p>
          <a:p>
            <a:endParaRPr lang="nl-NL" altLang="nl-BE" dirty="0"/>
          </a:p>
          <a:p>
            <a:r>
              <a:rPr lang="nl-NL" altLang="nl-BE" dirty="0"/>
              <a:t>Simplicio: God zou het heelal toch anders hebben kunnen inrichten dan wij mensen met ons beperkte verstand kunnen vatten… (Urbanus’ lievelingsargument…)</a:t>
            </a:r>
          </a:p>
          <a:p>
            <a:endParaRPr lang="nl-BE" dirty="0"/>
          </a:p>
        </p:txBody>
      </p:sp>
    </p:spTree>
    <p:extLst>
      <p:ext uri="{BB962C8B-B14F-4D97-AF65-F5344CB8AC3E}">
        <p14:creationId xmlns:p14="http://schemas.microsoft.com/office/powerpoint/2010/main" val="2413111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476672"/>
            <a:ext cx="8363272" cy="5904656"/>
          </a:xfrm>
        </p:spPr>
        <p:txBody>
          <a:bodyPr>
            <a:normAutofit fontScale="77500" lnSpcReduction="20000"/>
          </a:bodyPr>
          <a:lstStyle/>
          <a:p>
            <a:r>
              <a:rPr lang="nl-NL" dirty="0"/>
              <a:t>(Zelf)censuur  bv. bij Descartes (</a:t>
            </a:r>
            <a:r>
              <a:rPr lang="nl-NL" i="1" dirty="0"/>
              <a:t>Le Monde</a:t>
            </a:r>
            <a:r>
              <a:rPr lang="nl-NL" dirty="0"/>
              <a:t>)</a:t>
            </a:r>
          </a:p>
          <a:p>
            <a:endParaRPr lang="nl-NL" dirty="0"/>
          </a:p>
          <a:p>
            <a:r>
              <a:rPr lang="nl-NL" dirty="0"/>
              <a:t>Galilei verdedigde geen conlictmodel (de Kerk ook niet)</a:t>
            </a:r>
          </a:p>
          <a:p>
            <a:endParaRPr lang="nl-NL" dirty="0"/>
          </a:p>
          <a:p>
            <a:r>
              <a:rPr lang="nl-NL" dirty="0"/>
              <a:t>Galilei was geen ongelovige vrijdenker</a:t>
            </a:r>
          </a:p>
          <a:p>
            <a:pPr lvl="1"/>
            <a:r>
              <a:rPr lang="nl-NL" dirty="0"/>
              <a:t>Leer van de twee boeken</a:t>
            </a:r>
          </a:p>
          <a:p>
            <a:pPr lvl="1"/>
            <a:endParaRPr lang="nl-NL" dirty="0"/>
          </a:p>
          <a:p>
            <a:r>
              <a:rPr lang="nl-NL" dirty="0"/>
              <a:t>Kerk was niet “dom”</a:t>
            </a:r>
          </a:p>
          <a:p>
            <a:r>
              <a:rPr lang="nl-NL" dirty="0"/>
              <a:t>Kerk was er niet op tegen dat wetenschappers de kosmos bestudeerden</a:t>
            </a:r>
          </a:p>
          <a:p>
            <a:endParaRPr lang="nl-NL" dirty="0"/>
          </a:p>
          <a:p>
            <a:r>
              <a:rPr lang="nl-NL" dirty="0"/>
              <a:t>Conflict rond Bijbelinterpretatie</a:t>
            </a:r>
          </a:p>
          <a:p>
            <a:endParaRPr lang="nl-NL" dirty="0"/>
          </a:p>
          <a:p>
            <a:r>
              <a:rPr lang="nl-NL" dirty="0"/>
              <a:t>Werken worden pas in 1835 van de Index gehaald</a:t>
            </a:r>
          </a:p>
          <a:p>
            <a:r>
              <a:rPr lang="nl-NL" dirty="0"/>
              <a:t>Rehabilitatie</a:t>
            </a:r>
          </a:p>
          <a:p>
            <a:endParaRPr lang="en-US" dirty="0"/>
          </a:p>
        </p:txBody>
      </p:sp>
    </p:spTree>
    <p:extLst>
      <p:ext uri="{BB962C8B-B14F-4D97-AF65-F5344CB8AC3E}">
        <p14:creationId xmlns:p14="http://schemas.microsoft.com/office/powerpoint/2010/main" val="89817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DB45-3C40-7361-C2B5-1CCD6C9A3FF8}"/>
              </a:ext>
            </a:extLst>
          </p:cNvPr>
          <p:cNvSpPr>
            <a:spLocks noGrp="1"/>
          </p:cNvSpPr>
          <p:nvPr>
            <p:ph type="title"/>
          </p:nvPr>
        </p:nvSpPr>
        <p:spPr/>
        <p:txBody>
          <a:bodyPr>
            <a:normAutofit/>
          </a:bodyPr>
          <a:lstStyle/>
          <a:p>
            <a:r>
              <a:rPr lang="nl-BE" dirty="0"/>
              <a:t>Gaudium et Spes</a:t>
            </a:r>
          </a:p>
        </p:txBody>
      </p:sp>
      <p:sp>
        <p:nvSpPr>
          <p:cNvPr id="3" name="Content Placeholder 2">
            <a:extLst>
              <a:ext uri="{FF2B5EF4-FFF2-40B4-BE49-F238E27FC236}">
                <a16:creationId xmlns:a16="http://schemas.microsoft.com/office/drawing/2014/main" id="{165B8E35-E50E-356B-0056-7FE52AA9B261}"/>
              </a:ext>
            </a:extLst>
          </p:cNvPr>
          <p:cNvSpPr>
            <a:spLocks noGrp="1"/>
          </p:cNvSpPr>
          <p:nvPr>
            <p:ph idx="1"/>
          </p:nvPr>
        </p:nvSpPr>
        <p:spPr>
          <a:xfrm>
            <a:off x="457200" y="1600200"/>
            <a:ext cx="8363272" cy="4853136"/>
          </a:xfrm>
        </p:spPr>
        <p:txBody>
          <a:bodyPr>
            <a:normAutofit fontScale="92500" lnSpcReduction="20000"/>
          </a:bodyPr>
          <a:lstStyle/>
          <a:p>
            <a:pPr marL="0" indent="0">
              <a:buNone/>
            </a:pPr>
            <a:r>
              <a:rPr lang="nl-BE" dirty="0"/>
              <a:t>Wie met nederigheid en volharding tracht door te dringen in de geheimen der dingen, wordt, hoewel onbewust, als het ware geleid door de hand van God, die alles in stand houdt en aan alle dingen het wezen geeft. Daarom betreuren wij bepaalde opvattingen, die soms ook onder de christenen geheerst hebben, vanwege een gebrek aan inzicht in de rechtmatige autonomie van de wetenschap, opvattingen die spanningen en conflicten hebben veroorzaakt en aanleiding waren dat velen een tegenstelling gingen zien tussen geloof en wetenschap.</a:t>
            </a:r>
          </a:p>
        </p:txBody>
      </p:sp>
    </p:spTree>
    <p:extLst>
      <p:ext uri="{BB962C8B-B14F-4D97-AF65-F5344CB8AC3E}">
        <p14:creationId xmlns:p14="http://schemas.microsoft.com/office/powerpoint/2010/main" val="776174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DF2D-1374-0E09-64C1-3AD33067A1F9}"/>
              </a:ext>
            </a:extLst>
          </p:cNvPr>
          <p:cNvSpPr>
            <a:spLocks noGrp="1"/>
          </p:cNvSpPr>
          <p:nvPr>
            <p:ph type="title"/>
          </p:nvPr>
        </p:nvSpPr>
        <p:spPr/>
        <p:txBody>
          <a:bodyPr/>
          <a:lstStyle/>
          <a:p>
            <a:r>
              <a:rPr lang="nl-BE" dirty="0"/>
              <a:t>Turbulenties in de 16</a:t>
            </a:r>
            <a:r>
              <a:rPr lang="nl-BE" baseline="30000" dirty="0"/>
              <a:t>de</a:t>
            </a:r>
            <a:r>
              <a:rPr lang="nl-BE" dirty="0"/>
              <a:t> eeuw</a:t>
            </a:r>
          </a:p>
        </p:txBody>
      </p:sp>
      <p:sp>
        <p:nvSpPr>
          <p:cNvPr id="3" name="Content Placeholder 2">
            <a:extLst>
              <a:ext uri="{FF2B5EF4-FFF2-40B4-BE49-F238E27FC236}">
                <a16:creationId xmlns:a16="http://schemas.microsoft.com/office/drawing/2014/main" id="{84388FE5-FF85-EF4A-E2BA-9ED2ABC96479}"/>
              </a:ext>
            </a:extLst>
          </p:cNvPr>
          <p:cNvSpPr>
            <a:spLocks noGrp="1"/>
          </p:cNvSpPr>
          <p:nvPr>
            <p:ph idx="1"/>
          </p:nvPr>
        </p:nvSpPr>
        <p:spPr/>
        <p:txBody>
          <a:bodyPr>
            <a:normAutofit fontScale="92500" lnSpcReduction="20000"/>
          </a:bodyPr>
          <a:lstStyle/>
          <a:p>
            <a:r>
              <a:rPr lang="nl-BE" dirty="0"/>
              <a:t>Boekdrukkunst</a:t>
            </a:r>
          </a:p>
          <a:p>
            <a:endParaRPr lang="nl-BE" dirty="0"/>
          </a:p>
          <a:p>
            <a:r>
              <a:rPr lang="nl-BE" dirty="0"/>
              <a:t>Humanisme:</a:t>
            </a:r>
          </a:p>
          <a:p>
            <a:pPr lvl="1"/>
            <a:r>
              <a:rPr lang="nl-BE" dirty="0"/>
              <a:t>Opvoedings- en vormingsideaal</a:t>
            </a:r>
          </a:p>
          <a:p>
            <a:pPr lvl="1"/>
            <a:r>
              <a:rPr lang="nl-BE" dirty="0"/>
              <a:t>Inspiratie bij de klassieken zoals Cicero </a:t>
            </a:r>
          </a:p>
          <a:p>
            <a:pPr lvl="1"/>
            <a:r>
              <a:rPr lang="nl-BE" dirty="0"/>
              <a:t>Petrarca, Erasmus ... </a:t>
            </a:r>
          </a:p>
          <a:p>
            <a:pPr lvl="1"/>
            <a:r>
              <a:rPr lang="nl-BE" dirty="0"/>
              <a:t>“ad fontes”</a:t>
            </a:r>
          </a:p>
          <a:p>
            <a:pPr lvl="1"/>
            <a:endParaRPr lang="nl-BE" dirty="0"/>
          </a:p>
          <a:p>
            <a:endParaRPr lang="nl-BE" dirty="0"/>
          </a:p>
          <a:p>
            <a:r>
              <a:rPr lang="nl-BE" dirty="0"/>
              <a:t>Reformatie </a:t>
            </a:r>
          </a:p>
          <a:p>
            <a:endParaRPr lang="nl-BE" dirty="0"/>
          </a:p>
          <a:p>
            <a:endParaRPr lang="nl-BE" dirty="0"/>
          </a:p>
        </p:txBody>
      </p:sp>
    </p:spTree>
    <p:extLst>
      <p:ext uri="{BB962C8B-B14F-4D97-AF65-F5344CB8AC3E}">
        <p14:creationId xmlns:p14="http://schemas.microsoft.com/office/powerpoint/2010/main" val="126165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624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7269" y="765993"/>
            <a:ext cx="4883976" cy="3662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755" y="476672"/>
            <a:ext cx="2864644"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00CE27CB-C687-D722-A78F-FF6E1BC4E0B0}"/>
              </a:ext>
            </a:extLst>
          </p:cNvPr>
          <p:cNvSpPr txBox="1"/>
          <p:nvPr/>
        </p:nvSpPr>
        <p:spPr>
          <a:xfrm>
            <a:off x="683568" y="5661248"/>
            <a:ext cx="7920880" cy="1477328"/>
          </a:xfrm>
          <a:prstGeom prst="rect">
            <a:avLst/>
          </a:prstGeom>
          <a:noFill/>
        </p:spPr>
        <p:txBody>
          <a:bodyPr wrap="square" rtlCol="0">
            <a:spAutoFit/>
          </a:bodyPr>
          <a:lstStyle/>
          <a:p>
            <a:r>
              <a:rPr lang="nl-NL" dirty="0"/>
              <a:t>Collegium trilingue op de Vismarkt in Leuven </a:t>
            </a:r>
          </a:p>
          <a:p>
            <a:endParaRPr lang="nl-NL" dirty="0">
              <a:hlinkClick r:id="rId5"/>
            </a:endParaRPr>
          </a:p>
          <a:p>
            <a:r>
              <a:rPr lang="nl-NL" dirty="0">
                <a:hlinkClick r:id="rId5"/>
              </a:rPr>
              <a:t>https://nieuws.kuleuven.be/nl/2017/oprichting-drietalencollege-zorgde-500-jaar-geleden-voor-academische-aardverschuiving</a:t>
            </a:r>
            <a:r>
              <a:rPr lang="nl-NL" dirty="0"/>
              <a:t>  </a:t>
            </a:r>
            <a:endParaRPr lang="en-US" dirty="0"/>
          </a:p>
          <a:p>
            <a:endParaRPr lang="nl-BE" dirty="0"/>
          </a:p>
        </p:txBody>
      </p:sp>
    </p:spTree>
    <p:extLst>
      <p:ext uri="{BB962C8B-B14F-4D97-AF65-F5344CB8AC3E}">
        <p14:creationId xmlns:p14="http://schemas.microsoft.com/office/powerpoint/2010/main" val="4116003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1143001" y="3093222"/>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tLang="nl-BE" sz="1350"/>
          </a:p>
        </p:txBody>
      </p:sp>
      <p:pic>
        <p:nvPicPr>
          <p:cNvPr id="33795" name="Picture 8" descr="tekst naast kleu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8319" y="5072062"/>
            <a:ext cx="214312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hthoek 7"/>
          <p:cNvSpPr>
            <a:spLocks noChangeArrowheads="1"/>
          </p:cNvSpPr>
          <p:nvPr/>
        </p:nvSpPr>
        <p:spPr bwMode="auto">
          <a:xfrm>
            <a:off x="1709738" y="2349104"/>
            <a:ext cx="58864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85763" indent="-385763">
              <a:buFontTx/>
              <a:buChar char="•"/>
            </a:pPr>
            <a:endParaRPr lang="fr-BE" altLang="nl-BE" sz="2100">
              <a:solidFill>
                <a:srgbClr val="000066"/>
              </a:solidFill>
            </a:endParaRPr>
          </a:p>
          <a:p>
            <a:pPr marL="385763" indent="-385763">
              <a:buFontTx/>
              <a:buChar char="•"/>
            </a:pPr>
            <a:endParaRPr lang="fr-BE" altLang="nl-BE" sz="2100">
              <a:solidFill>
                <a:srgbClr val="000066"/>
              </a:solidFill>
            </a:endParaRPr>
          </a:p>
          <a:p>
            <a:pPr marL="385763" indent="-385763">
              <a:buFontTx/>
              <a:buChar char="•"/>
            </a:pPr>
            <a:endParaRPr lang="fr-BE" altLang="nl-BE" sz="2100">
              <a:solidFill>
                <a:srgbClr val="000066"/>
              </a:solidFill>
            </a:endParaRPr>
          </a:p>
        </p:txBody>
      </p:sp>
      <p:pic>
        <p:nvPicPr>
          <p:cNvPr id="33797" name="Picture 4" descr="http://upload.wikimedia.org/wikipedia/commons/thumb/b/b0/Martin_Luther_by_Lucas_Cranach_der_%C3%84ltere.jpeg/200px-Martin_Luther_by_Lucas_Cranach_der_%C3%84ltere.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3195" y="1696770"/>
            <a:ext cx="2073231" cy="302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descr="http://anjameulenbelt.sp.nl/weblog/wp-content/uploads/2009/02/calvijn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6426" y="1671747"/>
            <a:ext cx="2475469" cy="306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8" descr="Ulrich Zwingl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4288" y="2200020"/>
            <a:ext cx="1889344" cy="2456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800" name="Object 1"/>
          <p:cNvGraphicFramePr>
            <a:graphicFrameLocks noChangeAspect="1"/>
          </p:cNvGraphicFramePr>
          <p:nvPr/>
        </p:nvGraphicFramePr>
        <p:xfrm>
          <a:off x="1439466" y="5373291"/>
          <a:ext cx="1052513" cy="436959"/>
        </p:xfrm>
        <a:graphic>
          <a:graphicData uri="http://schemas.openxmlformats.org/presentationml/2006/ole">
            <mc:AlternateContent xmlns:mc="http://schemas.openxmlformats.org/markup-compatibility/2006">
              <mc:Choice xmlns:v="urn:schemas-microsoft-com:vml" Requires="v">
                <p:oleObj name="Photo Editor Photo" r:id="rId6" imgW="1190476" imgH="495369" progId="">
                  <p:embed/>
                </p:oleObj>
              </mc:Choice>
              <mc:Fallback>
                <p:oleObj name="Photo Editor Photo" r:id="rId6" imgW="1190476" imgH="495369" progId="">
                  <p:embed/>
                  <p:pic>
                    <p:nvPicPr>
                      <p:cNvPr id="3380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9466" y="5373291"/>
                        <a:ext cx="1052513" cy="4369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1" name="Tekstvak 2"/>
          <p:cNvSpPr txBox="1">
            <a:spLocks noChangeArrowheads="1"/>
          </p:cNvSpPr>
          <p:nvPr/>
        </p:nvSpPr>
        <p:spPr bwMode="auto">
          <a:xfrm>
            <a:off x="272137" y="4825604"/>
            <a:ext cx="81867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defRPr>
            </a:lvl1pPr>
            <a:lvl2pPr>
              <a:defRPr sz="2800">
                <a:solidFill>
                  <a:schemeClr val="tx1"/>
                </a:solidFill>
                <a:latin typeface="Arial" charset="0"/>
              </a:defRPr>
            </a:lvl2pPr>
            <a:lvl3pPr>
              <a:defRPr sz="2400">
                <a:solidFill>
                  <a:schemeClr val="tx1"/>
                </a:solidFill>
                <a:latin typeface="Arial" charset="0"/>
              </a:defRPr>
            </a:lvl3pPr>
            <a:lvl4pPr>
              <a:defRPr sz="2000">
                <a:solidFill>
                  <a:schemeClr val="tx1"/>
                </a:solidFill>
                <a:latin typeface="Arial" charset="0"/>
              </a:defRPr>
            </a:lvl4pPr>
            <a:lvl5pPr>
              <a:defRPr sz="2000">
                <a:solidFill>
                  <a:schemeClr val="tx1"/>
                </a:solidFill>
                <a:latin typeface="Arial" charset="0"/>
              </a:defRPr>
            </a:lvl5pPr>
            <a:lvl6pPr eaLnBrk="0" hangingPunct="0">
              <a:defRPr sz="2000">
                <a:solidFill>
                  <a:schemeClr val="tx1"/>
                </a:solidFill>
                <a:latin typeface="Arial" charset="0"/>
              </a:defRPr>
            </a:lvl6pPr>
            <a:lvl7pPr eaLnBrk="0" hangingPunct="0">
              <a:defRPr sz="2000">
                <a:solidFill>
                  <a:schemeClr val="tx1"/>
                </a:solidFill>
                <a:latin typeface="Arial" charset="0"/>
              </a:defRPr>
            </a:lvl7pPr>
            <a:lvl8pPr eaLnBrk="0" hangingPunct="0">
              <a:defRPr sz="2000">
                <a:solidFill>
                  <a:schemeClr val="tx1"/>
                </a:solidFill>
                <a:latin typeface="Arial" charset="0"/>
              </a:defRPr>
            </a:lvl8pPr>
            <a:lvl9pPr eaLnBrk="0" hangingPunct="0">
              <a:defRPr sz="2000">
                <a:solidFill>
                  <a:schemeClr val="tx1"/>
                </a:solidFill>
                <a:latin typeface="Arial" charset="0"/>
              </a:defRPr>
            </a:lvl9pPr>
          </a:lstStyle>
          <a:p>
            <a:r>
              <a:rPr lang="nl-BE" altLang="nl-BE" sz="1200" dirty="0">
                <a:solidFill>
                  <a:srgbClr val="000066"/>
                </a:solidFill>
              </a:rPr>
              <a:t>  Hus (14-15</a:t>
            </a:r>
            <a:r>
              <a:rPr lang="nl-BE" altLang="nl-BE" sz="1200" baseline="30000" dirty="0">
                <a:solidFill>
                  <a:srgbClr val="000066"/>
                </a:solidFill>
              </a:rPr>
              <a:t>de</a:t>
            </a:r>
            <a:r>
              <a:rPr lang="nl-BE" altLang="nl-BE" sz="1200" dirty="0">
                <a:solidFill>
                  <a:srgbClr val="000066"/>
                </a:solidFill>
              </a:rPr>
              <a:t> E)     		 Luther		         Calvijn		         	 Zwingli		</a:t>
            </a:r>
          </a:p>
        </p:txBody>
      </p:sp>
      <p:sp>
        <p:nvSpPr>
          <p:cNvPr id="2" name="TextBox 1">
            <a:extLst>
              <a:ext uri="{FF2B5EF4-FFF2-40B4-BE49-F238E27FC236}">
                <a16:creationId xmlns:a16="http://schemas.microsoft.com/office/drawing/2014/main" id="{EBD3F4DD-FC6B-425A-89DC-5F3110F4479B}"/>
              </a:ext>
            </a:extLst>
          </p:cNvPr>
          <p:cNvSpPr txBox="1"/>
          <p:nvPr/>
        </p:nvSpPr>
        <p:spPr>
          <a:xfrm>
            <a:off x="755577" y="332657"/>
            <a:ext cx="7230956" cy="1200329"/>
          </a:xfrm>
          <a:prstGeom prst="rect">
            <a:avLst/>
          </a:prstGeom>
          <a:noFill/>
        </p:spPr>
        <p:txBody>
          <a:bodyPr wrap="square" rtlCol="0">
            <a:spAutoFit/>
          </a:bodyPr>
          <a:lstStyle/>
          <a:p>
            <a:r>
              <a:rPr lang="nl-BE" sz="2400" dirty="0"/>
              <a:t>Humanisme – reformatie – protestantisme (16</a:t>
            </a:r>
            <a:r>
              <a:rPr lang="nl-BE" sz="2400" baseline="30000" dirty="0"/>
              <a:t>de</a:t>
            </a:r>
            <a:r>
              <a:rPr lang="nl-BE" sz="2400" dirty="0"/>
              <a:t> eeuw)</a:t>
            </a:r>
          </a:p>
          <a:p>
            <a:endParaRPr lang="nl-BE" sz="2400" dirty="0"/>
          </a:p>
          <a:p>
            <a:r>
              <a:rPr lang="nl-BE" sz="2400" dirty="0"/>
              <a:t>Als incentive en katalysator voor vrijdenken? </a:t>
            </a:r>
          </a:p>
        </p:txBody>
      </p:sp>
      <p:pic>
        <p:nvPicPr>
          <p:cNvPr id="2050" name="Picture 2" descr="Johannes Hus – plm. 1369, Husinec (Bohemen) – 6 juli 1415 ...">
            <a:extLst>
              <a:ext uri="{FF2B5EF4-FFF2-40B4-BE49-F238E27FC236}">
                <a16:creationId xmlns:a16="http://schemas.microsoft.com/office/drawing/2014/main" id="{C7F1FDC1-59AA-04AD-D266-28CA512DA3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873" y="2133269"/>
            <a:ext cx="1721967" cy="2520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951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l"/>
            <a:r>
              <a:rPr lang="nl-NL" dirty="0"/>
              <a:t>Luther</a:t>
            </a:r>
            <a:endParaRPr lang="en-US" dirty="0"/>
          </a:p>
        </p:txBody>
      </p:sp>
      <p:sp>
        <p:nvSpPr>
          <p:cNvPr id="3" name="Tijdelijke aanduiding voor inhoud 2"/>
          <p:cNvSpPr>
            <a:spLocks noGrp="1"/>
          </p:cNvSpPr>
          <p:nvPr>
            <p:ph idx="1"/>
          </p:nvPr>
        </p:nvSpPr>
        <p:spPr/>
        <p:txBody>
          <a:bodyPr/>
          <a:lstStyle/>
          <a:p>
            <a:r>
              <a:rPr lang="nl-NL" dirty="0"/>
              <a:t>1517, Wittenberg</a:t>
            </a:r>
          </a:p>
          <a:p>
            <a:r>
              <a:rPr lang="nl-NL" dirty="0"/>
              <a:t>Strijd tegen aflaten</a:t>
            </a:r>
          </a:p>
          <a:p>
            <a:r>
              <a:rPr lang="nl-NL" dirty="0" err="1"/>
              <a:t>Sola</a:t>
            </a:r>
            <a:r>
              <a:rPr lang="nl-NL" dirty="0"/>
              <a:t> </a:t>
            </a:r>
            <a:r>
              <a:rPr lang="nl-NL" dirty="0" err="1"/>
              <a:t>Scriptura</a:t>
            </a:r>
            <a:r>
              <a:rPr lang="nl-NL" dirty="0"/>
              <a:t>, </a:t>
            </a:r>
            <a:r>
              <a:rPr lang="nl-NL" dirty="0" err="1"/>
              <a:t>sola</a:t>
            </a:r>
            <a:r>
              <a:rPr lang="nl-NL" dirty="0"/>
              <a:t> </a:t>
            </a:r>
            <a:r>
              <a:rPr lang="nl-NL" dirty="0" err="1"/>
              <a:t>fidei</a:t>
            </a:r>
            <a:r>
              <a:rPr lang="nl-NL" dirty="0"/>
              <a:t>, </a:t>
            </a:r>
            <a:r>
              <a:rPr lang="nl-NL" dirty="0" err="1"/>
              <a:t>sola</a:t>
            </a:r>
            <a:r>
              <a:rPr lang="nl-NL" dirty="0"/>
              <a:t> </a:t>
            </a:r>
            <a:r>
              <a:rPr lang="nl-NL" dirty="0" err="1"/>
              <a:t>gratia</a:t>
            </a:r>
            <a:endParaRPr lang="nl-NL" dirty="0"/>
          </a:p>
          <a:p>
            <a:r>
              <a:rPr lang="nl-NL" dirty="0"/>
              <a:t>2 sacramenten</a:t>
            </a:r>
          </a:p>
          <a:p>
            <a:r>
              <a:rPr lang="nl-NL" dirty="0"/>
              <a:t>Bijbel vertalen in de volkstaal</a:t>
            </a:r>
          </a:p>
          <a:p>
            <a:endParaRPr lang="nl-NL" dirty="0"/>
          </a:p>
          <a:p>
            <a:r>
              <a:rPr lang="nl-NL" dirty="0"/>
              <a:t>Predestinatie (Calvijn)</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7556" y="-1"/>
            <a:ext cx="4942398" cy="2775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4082653"/>
            <a:ext cx="3132535" cy="2350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45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BEF-4D97-481B-BCA1-ADD9520B1066}"/>
              </a:ext>
            </a:extLst>
          </p:cNvPr>
          <p:cNvSpPr>
            <a:spLocks noGrp="1"/>
          </p:cNvSpPr>
          <p:nvPr>
            <p:ph type="title"/>
          </p:nvPr>
        </p:nvSpPr>
        <p:spPr>
          <a:xfrm>
            <a:off x="683568" y="302519"/>
            <a:ext cx="7097451" cy="429318"/>
          </a:xfrm>
        </p:spPr>
        <p:txBody>
          <a:bodyPr>
            <a:normAutofit fontScale="90000"/>
          </a:bodyPr>
          <a:lstStyle/>
          <a:p>
            <a:r>
              <a:rPr lang="nl-BE" dirty="0"/>
              <a:t>Wartburg (Eisenach)</a:t>
            </a:r>
          </a:p>
        </p:txBody>
      </p:sp>
      <p:sp>
        <p:nvSpPr>
          <p:cNvPr id="3" name="Content Placeholder 2">
            <a:extLst>
              <a:ext uri="{FF2B5EF4-FFF2-40B4-BE49-F238E27FC236}">
                <a16:creationId xmlns:a16="http://schemas.microsoft.com/office/drawing/2014/main" id="{E4F12B18-0BD3-43D3-8651-427423A2B298}"/>
              </a:ext>
            </a:extLst>
          </p:cNvPr>
          <p:cNvSpPr>
            <a:spLocks noGrp="1"/>
          </p:cNvSpPr>
          <p:nvPr>
            <p:ph idx="1"/>
          </p:nvPr>
        </p:nvSpPr>
        <p:spPr/>
        <p:txBody>
          <a:bodyPr/>
          <a:lstStyle/>
          <a:p>
            <a:endParaRPr lang="nl-BE" dirty="0"/>
          </a:p>
        </p:txBody>
      </p:sp>
      <p:pic>
        <p:nvPicPr>
          <p:cNvPr id="4" name="Picture 3">
            <a:extLst>
              <a:ext uri="{FF2B5EF4-FFF2-40B4-BE49-F238E27FC236}">
                <a16:creationId xmlns:a16="http://schemas.microsoft.com/office/drawing/2014/main" id="{AB613DC1-6EE2-4268-B052-0F84C0332546}"/>
              </a:ext>
            </a:extLst>
          </p:cNvPr>
          <p:cNvPicPr>
            <a:picLocks noChangeAspect="1"/>
          </p:cNvPicPr>
          <p:nvPr/>
        </p:nvPicPr>
        <p:blipFill>
          <a:blip r:embed="rId2"/>
          <a:stretch>
            <a:fillRect/>
          </a:stretch>
        </p:blipFill>
        <p:spPr>
          <a:xfrm>
            <a:off x="61714" y="954038"/>
            <a:ext cx="6429375" cy="4286250"/>
          </a:xfrm>
          <a:prstGeom prst="rect">
            <a:avLst/>
          </a:prstGeom>
        </p:spPr>
      </p:pic>
      <p:pic>
        <p:nvPicPr>
          <p:cNvPr id="5" name="Picture 4">
            <a:extLst>
              <a:ext uri="{FF2B5EF4-FFF2-40B4-BE49-F238E27FC236}">
                <a16:creationId xmlns:a16="http://schemas.microsoft.com/office/drawing/2014/main" id="{5020EBE2-FE00-4E06-A0B0-95B592D639BF}"/>
              </a:ext>
            </a:extLst>
          </p:cNvPr>
          <p:cNvPicPr>
            <a:picLocks noChangeAspect="1"/>
          </p:cNvPicPr>
          <p:nvPr/>
        </p:nvPicPr>
        <p:blipFill>
          <a:blip r:embed="rId3"/>
          <a:stretch>
            <a:fillRect/>
          </a:stretch>
        </p:blipFill>
        <p:spPr>
          <a:xfrm>
            <a:off x="6072187" y="4800600"/>
            <a:ext cx="3071813" cy="2057400"/>
          </a:xfrm>
          <a:prstGeom prst="rect">
            <a:avLst/>
          </a:prstGeom>
        </p:spPr>
      </p:pic>
    </p:spTree>
    <p:extLst>
      <p:ext uri="{BB962C8B-B14F-4D97-AF65-F5344CB8AC3E}">
        <p14:creationId xmlns:p14="http://schemas.microsoft.com/office/powerpoint/2010/main" val="2593693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308173"/>
            <a:ext cx="3375310" cy="600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5675" y="998730"/>
            <a:ext cx="2590602" cy="4605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AE74AC8C-8591-4AA8-B5FF-44B05F39F61C}"/>
              </a:ext>
            </a:extLst>
          </p:cNvPr>
          <p:cNvSpPr txBox="1"/>
          <p:nvPr/>
        </p:nvSpPr>
        <p:spPr>
          <a:xfrm>
            <a:off x="4572000" y="5705448"/>
            <a:ext cx="3514061" cy="507831"/>
          </a:xfrm>
          <a:prstGeom prst="rect">
            <a:avLst/>
          </a:prstGeom>
          <a:noFill/>
        </p:spPr>
        <p:txBody>
          <a:bodyPr wrap="square" rtlCol="0">
            <a:spAutoFit/>
          </a:bodyPr>
          <a:lstStyle/>
          <a:p>
            <a:r>
              <a:rPr lang="nl-NL" sz="1350" dirty="0"/>
              <a:t>De Grote of Onze Lieve Vrouwe Kerk in Breda. </a:t>
            </a:r>
            <a:endParaRPr lang="en-US" sz="1350" dirty="0"/>
          </a:p>
          <a:p>
            <a:endParaRPr lang="nl-BE" sz="1350" dirty="0"/>
          </a:p>
        </p:txBody>
      </p:sp>
    </p:spTree>
    <p:extLst>
      <p:ext uri="{BB962C8B-B14F-4D97-AF65-F5344CB8AC3E}">
        <p14:creationId xmlns:p14="http://schemas.microsoft.com/office/powerpoint/2010/main" val="266494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5" name="Tijdelijke aanduiding voor dianummer 4"/>
          <p:cNvSpPr>
            <a:spLocks noGrp="1"/>
          </p:cNvSpPr>
          <p:nvPr>
            <p:ph type="sldNum" sz="quarter" idx="12"/>
          </p:nvPr>
        </p:nvSpPr>
        <p:spPr/>
        <p:txBody>
          <a:bodyPr/>
          <a:lstStyle/>
          <a:p>
            <a:fld id="{4F1219D4-758C-48D9-9A16-6E550B31F957}" type="slidenum">
              <a:rPr lang="nl-NL" smtClean="0"/>
              <a:pPr/>
              <a:t>9</a:t>
            </a:fld>
            <a:endParaRPr lang="nl-NL"/>
          </a:p>
        </p:txBody>
      </p:sp>
      <p:pic>
        <p:nvPicPr>
          <p:cNvPr id="583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12" y="620425"/>
            <a:ext cx="2856228" cy="4330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vak 5"/>
          <p:cNvSpPr txBox="1"/>
          <p:nvPr/>
        </p:nvSpPr>
        <p:spPr>
          <a:xfrm>
            <a:off x="325559" y="5284521"/>
            <a:ext cx="3939491" cy="300082"/>
          </a:xfrm>
          <a:prstGeom prst="rect">
            <a:avLst/>
          </a:prstGeom>
          <a:noFill/>
        </p:spPr>
        <p:txBody>
          <a:bodyPr wrap="square" rtlCol="0">
            <a:spAutoFit/>
          </a:bodyPr>
          <a:lstStyle/>
          <a:p>
            <a:r>
              <a:rPr lang="nl-NL" sz="1350" dirty="0"/>
              <a:t>Hiëronymus (H. Memling, 1485-90)</a:t>
            </a:r>
          </a:p>
        </p:txBody>
      </p:sp>
      <p:pic>
        <p:nvPicPr>
          <p:cNvPr id="583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9568" y="889231"/>
            <a:ext cx="3122614" cy="247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kstvak 6"/>
          <p:cNvSpPr txBox="1"/>
          <p:nvPr/>
        </p:nvSpPr>
        <p:spPr>
          <a:xfrm>
            <a:off x="6272427" y="3533432"/>
            <a:ext cx="3186354" cy="507831"/>
          </a:xfrm>
          <a:prstGeom prst="rect">
            <a:avLst/>
          </a:prstGeom>
          <a:noFill/>
        </p:spPr>
        <p:txBody>
          <a:bodyPr wrap="square" rtlCol="0">
            <a:spAutoFit/>
          </a:bodyPr>
          <a:lstStyle/>
          <a:p>
            <a:r>
              <a:rPr lang="en-US" sz="1350" dirty="0"/>
              <a:t>Polyglot </a:t>
            </a:r>
            <a:r>
              <a:rPr lang="en-US" sz="1350" dirty="0" err="1"/>
              <a:t>Bijbel</a:t>
            </a:r>
            <a:r>
              <a:rPr lang="en-US" sz="1350" dirty="0"/>
              <a:t> (1568-1573) in 8 volumes </a:t>
            </a:r>
            <a:r>
              <a:rPr lang="en-US" sz="1350" dirty="0" err="1"/>
              <a:t>Plantin-Moretus</a:t>
            </a:r>
            <a:r>
              <a:rPr lang="en-US" sz="1350" dirty="0"/>
              <a:t> Museum, Antwerp</a:t>
            </a:r>
          </a:p>
        </p:txBody>
      </p:sp>
      <p:pic>
        <p:nvPicPr>
          <p:cNvPr id="4" name="Picture 3">
            <a:extLst>
              <a:ext uri="{FF2B5EF4-FFF2-40B4-BE49-F238E27FC236}">
                <a16:creationId xmlns:a16="http://schemas.microsoft.com/office/drawing/2014/main" id="{75248F3A-B24F-4EAC-9F7C-AB8CDA905206}"/>
              </a:ext>
            </a:extLst>
          </p:cNvPr>
          <p:cNvPicPr>
            <a:picLocks noChangeAspect="1"/>
          </p:cNvPicPr>
          <p:nvPr/>
        </p:nvPicPr>
        <p:blipFill>
          <a:blip r:embed="rId4"/>
          <a:stretch>
            <a:fillRect/>
          </a:stretch>
        </p:blipFill>
        <p:spPr>
          <a:xfrm>
            <a:off x="3160021" y="692696"/>
            <a:ext cx="2803175" cy="4094291"/>
          </a:xfrm>
          <a:prstGeom prst="rect">
            <a:avLst/>
          </a:prstGeom>
        </p:spPr>
      </p:pic>
      <p:sp>
        <p:nvSpPr>
          <p:cNvPr id="9" name="TextBox 8">
            <a:extLst>
              <a:ext uri="{FF2B5EF4-FFF2-40B4-BE49-F238E27FC236}">
                <a16:creationId xmlns:a16="http://schemas.microsoft.com/office/drawing/2014/main" id="{69935819-5235-48D0-94E2-23CF194C4363}"/>
              </a:ext>
            </a:extLst>
          </p:cNvPr>
          <p:cNvSpPr txBox="1"/>
          <p:nvPr/>
        </p:nvSpPr>
        <p:spPr>
          <a:xfrm>
            <a:off x="3851920" y="5434562"/>
            <a:ext cx="1618808" cy="507831"/>
          </a:xfrm>
          <a:prstGeom prst="rect">
            <a:avLst/>
          </a:prstGeom>
          <a:noFill/>
        </p:spPr>
        <p:txBody>
          <a:bodyPr wrap="square" rtlCol="0">
            <a:spAutoFit/>
          </a:bodyPr>
          <a:lstStyle/>
          <a:p>
            <a:r>
              <a:rPr lang="nl-NL" sz="1350" b="1" dirty="0"/>
              <a:t>Vulgaat</a:t>
            </a:r>
            <a:r>
              <a:rPr lang="nl-NL" sz="1350" dirty="0"/>
              <a:t> 5 de eeuw</a:t>
            </a:r>
            <a:endParaRPr lang="en-US" sz="1350" dirty="0"/>
          </a:p>
          <a:p>
            <a:endParaRPr lang="nl-BE" sz="1350" dirty="0"/>
          </a:p>
        </p:txBody>
      </p:sp>
    </p:spTree>
    <p:extLst>
      <p:ext uri="{BB962C8B-B14F-4D97-AF65-F5344CB8AC3E}">
        <p14:creationId xmlns:p14="http://schemas.microsoft.com/office/powerpoint/2010/main" val="3878179327"/>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3715</TotalTime>
  <Words>852</Words>
  <Application>Microsoft Office PowerPoint</Application>
  <PresentationFormat>On-screen Show (4:3)</PresentationFormat>
  <Paragraphs>160</Paragraphs>
  <Slides>28</Slides>
  <Notes>5</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2" baseType="lpstr">
      <vt:lpstr>Arial</vt:lpstr>
      <vt:lpstr>Calibri</vt:lpstr>
      <vt:lpstr>Kantoorthema</vt:lpstr>
      <vt:lpstr>Photo Editor Photo</vt:lpstr>
      <vt:lpstr>OORSPRONG</vt:lpstr>
      <vt:lpstr>Hoofdstuk 4: Reformatie als achtergrond van het Galileiproces</vt:lpstr>
      <vt:lpstr>Turbulenties in de 16de eeuw</vt:lpstr>
      <vt:lpstr>PowerPoint Presentation</vt:lpstr>
      <vt:lpstr>PowerPoint Presentation</vt:lpstr>
      <vt:lpstr>Luther</vt:lpstr>
      <vt:lpstr>Wartburg (Eisenach)</vt:lpstr>
      <vt:lpstr>PowerPoint Presentation</vt:lpstr>
      <vt:lpstr>PowerPoint Presentation</vt:lpstr>
      <vt:lpstr>PowerPoint Presentation</vt:lpstr>
      <vt:lpstr>Contrareformatie</vt:lpstr>
      <vt:lpstr>Ambivalente erfenis van de Reformatie </vt:lpstr>
      <vt:lpstr>PowerPoint Presentation</vt:lpstr>
      <vt:lpstr>Tekstkritiek in de islam</vt:lpstr>
      <vt:lpstr>PowerPoint Presentation</vt:lpstr>
      <vt:lpstr>Galilei-proces</vt:lpstr>
      <vt:lpstr>PowerPoint Presentation</vt:lpstr>
      <vt:lpstr>PowerPoint Presentation</vt:lpstr>
      <vt:lpstr>Galilei </vt:lpstr>
      <vt:lpstr>PowerPoint Presentation</vt:lpstr>
      <vt:lpstr>1615 Brief aan Christina, groothertogin van Toscane</vt:lpstr>
      <vt:lpstr>Standpunt van de Kerk</vt:lpstr>
      <vt:lpstr>PowerPoint Presentation</vt:lpstr>
      <vt:lpstr>PowerPoint Presentation</vt:lpstr>
      <vt:lpstr>PowerPoint Presentation</vt:lpstr>
      <vt:lpstr>PowerPoint Presentation</vt:lpstr>
      <vt:lpstr>PowerPoint Presentation</vt:lpstr>
      <vt:lpstr>Gaudium et Spes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Geloof en wetenschap een spannend duo</dc:title>
  <dc:creator>Patrick Loobuyck</dc:creator>
  <cp:lastModifiedBy>Patrick Loobuyck</cp:lastModifiedBy>
  <cp:revision>79</cp:revision>
  <dcterms:created xsi:type="dcterms:W3CDTF">2020-11-19T20:24:34Z</dcterms:created>
  <dcterms:modified xsi:type="dcterms:W3CDTF">2023-10-11T08:10:39Z</dcterms:modified>
</cp:coreProperties>
</file>